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58" r:id="rId4"/>
    <p:sldId id="259" r:id="rId5"/>
    <p:sldId id="260" r:id="rId6"/>
    <p:sldId id="264" r:id="rId7"/>
    <p:sldId id="265" r:id="rId8"/>
    <p:sldId id="266" r:id="rId9"/>
    <p:sldId id="267" r:id="rId10"/>
    <p:sldId id="261" r:id="rId11"/>
    <p:sldId id="268" r:id="rId12"/>
    <p:sldId id="262"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44" d="100"/>
          <a:sy n="44" d="100"/>
        </p:scale>
        <p:origin x="1524"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A8E31-6644-45BB-B96D-39D80C3FC3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5C7C529-399B-41D6-B944-FA9EE1313B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BBC826A-C843-4823-A29F-8DCC04D87B20}"/>
              </a:ext>
            </a:extLst>
          </p:cNvPr>
          <p:cNvSpPr>
            <a:spLocks noGrp="1"/>
          </p:cNvSpPr>
          <p:nvPr>
            <p:ph type="dt" sz="half" idx="10"/>
          </p:nvPr>
        </p:nvSpPr>
        <p:spPr/>
        <p:txBody>
          <a:bodyPr/>
          <a:lstStyle/>
          <a:p>
            <a:fld id="{DA2D3E84-8FEB-4ECD-92CF-C5303C3C1C7E}" type="datetimeFigureOut">
              <a:rPr lang="en-IN" smtClean="0"/>
              <a:t>10-04-2024</a:t>
            </a:fld>
            <a:endParaRPr lang="en-IN"/>
          </a:p>
        </p:txBody>
      </p:sp>
      <p:sp>
        <p:nvSpPr>
          <p:cNvPr id="5" name="Footer Placeholder 4">
            <a:extLst>
              <a:ext uri="{FF2B5EF4-FFF2-40B4-BE49-F238E27FC236}">
                <a16:creationId xmlns:a16="http://schemas.microsoft.com/office/drawing/2014/main" id="{4AE2AE01-BDB7-41F2-BEAE-CFFFAEC657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7E6453-B7DB-4695-85E8-E75DB6B6EEB9}"/>
              </a:ext>
            </a:extLst>
          </p:cNvPr>
          <p:cNvSpPr>
            <a:spLocks noGrp="1"/>
          </p:cNvSpPr>
          <p:nvPr>
            <p:ph type="sldNum" sz="quarter" idx="12"/>
          </p:nvPr>
        </p:nvSpPr>
        <p:spPr/>
        <p:txBody>
          <a:bodyPr/>
          <a:lstStyle/>
          <a:p>
            <a:fld id="{F6BFBF66-17E5-48DD-B245-20FF2A8C488C}" type="slidenum">
              <a:rPr lang="en-IN" smtClean="0"/>
              <a:t>‹#›</a:t>
            </a:fld>
            <a:endParaRPr lang="en-IN"/>
          </a:p>
        </p:txBody>
      </p:sp>
    </p:spTree>
    <p:extLst>
      <p:ext uri="{BB962C8B-B14F-4D97-AF65-F5344CB8AC3E}">
        <p14:creationId xmlns:p14="http://schemas.microsoft.com/office/powerpoint/2010/main" val="702629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2D2D4-15DA-4550-855C-EC6AD949D1B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87011D-6172-416A-8EF9-724B742A0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8A6D29-0C65-46B9-BA39-89782FCFBBB8}"/>
              </a:ext>
            </a:extLst>
          </p:cNvPr>
          <p:cNvSpPr>
            <a:spLocks noGrp="1"/>
          </p:cNvSpPr>
          <p:nvPr>
            <p:ph type="dt" sz="half" idx="10"/>
          </p:nvPr>
        </p:nvSpPr>
        <p:spPr/>
        <p:txBody>
          <a:bodyPr/>
          <a:lstStyle/>
          <a:p>
            <a:fld id="{DA2D3E84-8FEB-4ECD-92CF-C5303C3C1C7E}" type="datetimeFigureOut">
              <a:rPr lang="en-IN" smtClean="0"/>
              <a:t>10-04-2024</a:t>
            </a:fld>
            <a:endParaRPr lang="en-IN"/>
          </a:p>
        </p:txBody>
      </p:sp>
      <p:sp>
        <p:nvSpPr>
          <p:cNvPr id="5" name="Footer Placeholder 4">
            <a:extLst>
              <a:ext uri="{FF2B5EF4-FFF2-40B4-BE49-F238E27FC236}">
                <a16:creationId xmlns:a16="http://schemas.microsoft.com/office/drawing/2014/main" id="{71A1D6A1-7873-44DD-B1E0-CF97BF551F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A44979-40AA-4D3B-9CEC-BF29AA6BC32E}"/>
              </a:ext>
            </a:extLst>
          </p:cNvPr>
          <p:cNvSpPr>
            <a:spLocks noGrp="1"/>
          </p:cNvSpPr>
          <p:nvPr>
            <p:ph type="sldNum" sz="quarter" idx="12"/>
          </p:nvPr>
        </p:nvSpPr>
        <p:spPr/>
        <p:txBody>
          <a:bodyPr/>
          <a:lstStyle/>
          <a:p>
            <a:fld id="{F6BFBF66-17E5-48DD-B245-20FF2A8C488C}" type="slidenum">
              <a:rPr lang="en-IN" smtClean="0"/>
              <a:t>‹#›</a:t>
            </a:fld>
            <a:endParaRPr lang="en-IN"/>
          </a:p>
        </p:txBody>
      </p:sp>
    </p:spTree>
    <p:extLst>
      <p:ext uri="{BB962C8B-B14F-4D97-AF65-F5344CB8AC3E}">
        <p14:creationId xmlns:p14="http://schemas.microsoft.com/office/powerpoint/2010/main" val="1197185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82102C-D8DA-45C7-A194-73B0693D89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F7D72E-2833-4A00-A2B7-BF6440E5901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DB1935-4172-423F-8F17-08B028B663E0}"/>
              </a:ext>
            </a:extLst>
          </p:cNvPr>
          <p:cNvSpPr>
            <a:spLocks noGrp="1"/>
          </p:cNvSpPr>
          <p:nvPr>
            <p:ph type="dt" sz="half" idx="10"/>
          </p:nvPr>
        </p:nvSpPr>
        <p:spPr/>
        <p:txBody>
          <a:bodyPr/>
          <a:lstStyle/>
          <a:p>
            <a:fld id="{DA2D3E84-8FEB-4ECD-92CF-C5303C3C1C7E}" type="datetimeFigureOut">
              <a:rPr lang="en-IN" smtClean="0"/>
              <a:t>10-04-2024</a:t>
            </a:fld>
            <a:endParaRPr lang="en-IN"/>
          </a:p>
        </p:txBody>
      </p:sp>
      <p:sp>
        <p:nvSpPr>
          <p:cNvPr id="5" name="Footer Placeholder 4">
            <a:extLst>
              <a:ext uri="{FF2B5EF4-FFF2-40B4-BE49-F238E27FC236}">
                <a16:creationId xmlns:a16="http://schemas.microsoft.com/office/drawing/2014/main" id="{01FF80D2-F245-45B1-ACF0-5A25DFA952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E37676-6DC6-4CAF-85E9-2536C03FCE26}"/>
              </a:ext>
            </a:extLst>
          </p:cNvPr>
          <p:cNvSpPr>
            <a:spLocks noGrp="1"/>
          </p:cNvSpPr>
          <p:nvPr>
            <p:ph type="sldNum" sz="quarter" idx="12"/>
          </p:nvPr>
        </p:nvSpPr>
        <p:spPr/>
        <p:txBody>
          <a:bodyPr/>
          <a:lstStyle/>
          <a:p>
            <a:fld id="{F6BFBF66-17E5-48DD-B245-20FF2A8C488C}" type="slidenum">
              <a:rPr lang="en-IN" smtClean="0"/>
              <a:t>‹#›</a:t>
            </a:fld>
            <a:endParaRPr lang="en-IN"/>
          </a:p>
        </p:txBody>
      </p:sp>
    </p:spTree>
    <p:extLst>
      <p:ext uri="{BB962C8B-B14F-4D97-AF65-F5344CB8AC3E}">
        <p14:creationId xmlns:p14="http://schemas.microsoft.com/office/powerpoint/2010/main" val="277808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59F48-A71F-43F0-AA4E-FF4E65D722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A13EBD-AAC9-4C79-805B-7F3C618767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A0687F-255D-4800-9A6B-BA7F46C8AA38}"/>
              </a:ext>
            </a:extLst>
          </p:cNvPr>
          <p:cNvSpPr>
            <a:spLocks noGrp="1"/>
          </p:cNvSpPr>
          <p:nvPr>
            <p:ph type="dt" sz="half" idx="10"/>
          </p:nvPr>
        </p:nvSpPr>
        <p:spPr/>
        <p:txBody>
          <a:bodyPr/>
          <a:lstStyle/>
          <a:p>
            <a:fld id="{DA2D3E84-8FEB-4ECD-92CF-C5303C3C1C7E}" type="datetimeFigureOut">
              <a:rPr lang="en-IN" smtClean="0"/>
              <a:t>10-04-2024</a:t>
            </a:fld>
            <a:endParaRPr lang="en-IN"/>
          </a:p>
        </p:txBody>
      </p:sp>
      <p:sp>
        <p:nvSpPr>
          <p:cNvPr id="5" name="Footer Placeholder 4">
            <a:extLst>
              <a:ext uri="{FF2B5EF4-FFF2-40B4-BE49-F238E27FC236}">
                <a16:creationId xmlns:a16="http://schemas.microsoft.com/office/drawing/2014/main" id="{32B9632F-D877-4D16-A808-3FC6A2392F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B8EB5A-18E2-4B12-B760-ED3279C0C0CA}"/>
              </a:ext>
            </a:extLst>
          </p:cNvPr>
          <p:cNvSpPr>
            <a:spLocks noGrp="1"/>
          </p:cNvSpPr>
          <p:nvPr>
            <p:ph type="sldNum" sz="quarter" idx="12"/>
          </p:nvPr>
        </p:nvSpPr>
        <p:spPr/>
        <p:txBody>
          <a:bodyPr/>
          <a:lstStyle/>
          <a:p>
            <a:fld id="{F6BFBF66-17E5-48DD-B245-20FF2A8C488C}" type="slidenum">
              <a:rPr lang="en-IN" smtClean="0"/>
              <a:t>‹#›</a:t>
            </a:fld>
            <a:endParaRPr lang="en-IN"/>
          </a:p>
        </p:txBody>
      </p:sp>
    </p:spTree>
    <p:extLst>
      <p:ext uri="{BB962C8B-B14F-4D97-AF65-F5344CB8AC3E}">
        <p14:creationId xmlns:p14="http://schemas.microsoft.com/office/powerpoint/2010/main" val="1770442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E263-E96A-447D-A10A-BC49F5F2C0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7B33EFF-60AF-47E4-9E31-0D1ECDCFEF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FC08710-C5F5-4F52-9316-D911E2C362A3}"/>
              </a:ext>
            </a:extLst>
          </p:cNvPr>
          <p:cNvSpPr>
            <a:spLocks noGrp="1"/>
          </p:cNvSpPr>
          <p:nvPr>
            <p:ph type="dt" sz="half" idx="10"/>
          </p:nvPr>
        </p:nvSpPr>
        <p:spPr/>
        <p:txBody>
          <a:bodyPr/>
          <a:lstStyle/>
          <a:p>
            <a:fld id="{DA2D3E84-8FEB-4ECD-92CF-C5303C3C1C7E}" type="datetimeFigureOut">
              <a:rPr lang="en-IN" smtClean="0"/>
              <a:t>10-04-2024</a:t>
            </a:fld>
            <a:endParaRPr lang="en-IN"/>
          </a:p>
        </p:txBody>
      </p:sp>
      <p:sp>
        <p:nvSpPr>
          <p:cNvPr id="5" name="Footer Placeholder 4">
            <a:extLst>
              <a:ext uri="{FF2B5EF4-FFF2-40B4-BE49-F238E27FC236}">
                <a16:creationId xmlns:a16="http://schemas.microsoft.com/office/drawing/2014/main" id="{53799C0B-BA73-422B-A8D2-25DC2AFE1D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DBAF63-7C84-48DC-A6C5-022A7C5A323F}"/>
              </a:ext>
            </a:extLst>
          </p:cNvPr>
          <p:cNvSpPr>
            <a:spLocks noGrp="1"/>
          </p:cNvSpPr>
          <p:nvPr>
            <p:ph type="sldNum" sz="quarter" idx="12"/>
          </p:nvPr>
        </p:nvSpPr>
        <p:spPr/>
        <p:txBody>
          <a:bodyPr/>
          <a:lstStyle/>
          <a:p>
            <a:fld id="{F6BFBF66-17E5-48DD-B245-20FF2A8C488C}" type="slidenum">
              <a:rPr lang="en-IN" smtClean="0"/>
              <a:t>‹#›</a:t>
            </a:fld>
            <a:endParaRPr lang="en-IN"/>
          </a:p>
        </p:txBody>
      </p:sp>
    </p:spTree>
    <p:extLst>
      <p:ext uri="{BB962C8B-B14F-4D97-AF65-F5344CB8AC3E}">
        <p14:creationId xmlns:p14="http://schemas.microsoft.com/office/powerpoint/2010/main" val="1613112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3585-693F-446C-A522-FB43D48325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C31613-B784-479A-8ECD-152EE32BC8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A4276A1-992F-4B76-B0B3-EB09B1B51C2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BBF10C5-CE73-4D40-8DC3-2208DEA02622}"/>
              </a:ext>
            </a:extLst>
          </p:cNvPr>
          <p:cNvSpPr>
            <a:spLocks noGrp="1"/>
          </p:cNvSpPr>
          <p:nvPr>
            <p:ph type="dt" sz="half" idx="10"/>
          </p:nvPr>
        </p:nvSpPr>
        <p:spPr/>
        <p:txBody>
          <a:bodyPr/>
          <a:lstStyle/>
          <a:p>
            <a:fld id="{DA2D3E84-8FEB-4ECD-92CF-C5303C3C1C7E}" type="datetimeFigureOut">
              <a:rPr lang="en-IN" smtClean="0"/>
              <a:t>10-04-2024</a:t>
            </a:fld>
            <a:endParaRPr lang="en-IN"/>
          </a:p>
        </p:txBody>
      </p:sp>
      <p:sp>
        <p:nvSpPr>
          <p:cNvPr id="6" name="Footer Placeholder 5">
            <a:extLst>
              <a:ext uri="{FF2B5EF4-FFF2-40B4-BE49-F238E27FC236}">
                <a16:creationId xmlns:a16="http://schemas.microsoft.com/office/drawing/2014/main" id="{62DC5BEE-3776-4648-B84C-678AA9A4C11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D92B7E-E971-4065-A535-74656B5D6EF2}"/>
              </a:ext>
            </a:extLst>
          </p:cNvPr>
          <p:cNvSpPr>
            <a:spLocks noGrp="1"/>
          </p:cNvSpPr>
          <p:nvPr>
            <p:ph type="sldNum" sz="quarter" idx="12"/>
          </p:nvPr>
        </p:nvSpPr>
        <p:spPr/>
        <p:txBody>
          <a:bodyPr/>
          <a:lstStyle/>
          <a:p>
            <a:fld id="{F6BFBF66-17E5-48DD-B245-20FF2A8C488C}" type="slidenum">
              <a:rPr lang="en-IN" smtClean="0"/>
              <a:t>‹#›</a:t>
            </a:fld>
            <a:endParaRPr lang="en-IN"/>
          </a:p>
        </p:txBody>
      </p:sp>
    </p:spTree>
    <p:extLst>
      <p:ext uri="{BB962C8B-B14F-4D97-AF65-F5344CB8AC3E}">
        <p14:creationId xmlns:p14="http://schemas.microsoft.com/office/powerpoint/2010/main" val="413194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8AFB5-4CA3-4EC3-AC28-F9E6F7AF311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CD00CB7-A131-4622-803A-633F731FF9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689A47D-6390-4A48-80F3-883A14BD056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5D87E39-1354-4F82-B037-2BD990B9D6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A0D7F71-2C9C-4204-AC08-4FCECCA0640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583843D-17CD-463E-A7F5-486AB83B1647}"/>
              </a:ext>
            </a:extLst>
          </p:cNvPr>
          <p:cNvSpPr>
            <a:spLocks noGrp="1"/>
          </p:cNvSpPr>
          <p:nvPr>
            <p:ph type="dt" sz="half" idx="10"/>
          </p:nvPr>
        </p:nvSpPr>
        <p:spPr/>
        <p:txBody>
          <a:bodyPr/>
          <a:lstStyle/>
          <a:p>
            <a:fld id="{DA2D3E84-8FEB-4ECD-92CF-C5303C3C1C7E}" type="datetimeFigureOut">
              <a:rPr lang="en-IN" smtClean="0"/>
              <a:t>10-04-2024</a:t>
            </a:fld>
            <a:endParaRPr lang="en-IN"/>
          </a:p>
        </p:txBody>
      </p:sp>
      <p:sp>
        <p:nvSpPr>
          <p:cNvPr id="8" name="Footer Placeholder 7">
            <a:extLst>
              <a:ext uri="{FF2B5EF4-FFF2-40B4-BE49-F238E27FC236}">
                <a16:creationId xmlns:a16="http://schemas.microsoft.com/office/drawing/2014/main" id="{273039D4-1EA5-4AC5-8CCB-EBA2DD0901C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7E1DA53-059F-4358-89B3-E36064A2F32D}"/>
              </a:ext>
            </a:extLst>
          </p:cNvPr>
          <p:cNvSpPr>
            <a:spLocks noGrp="1"/>
          </p:cNvSpPr>
          <p:nvPr>
            <p:ph type="sldNum" sz="quarter" idx="12"/>
          </p:nvPr>
        </p:nvSpPr>
        <p:spPr/>
        <p:txBody>
          <a:bodyPr/>
          <a:lstStyle/>
          <a:p>
            <a:fld id="{F6BFBF66-17E5-48DD-B245-20FF2A8C488C}" type="slidenum">
              <a:rPr lang="en-IN" smtClean="0"/>
              <a:t>‹#›</a:t>
            </a:fld>
            <a:endParaRPr lang="en-IN"/>
          </a:p>
        </p:txBody>
      </p:sp>
    </p:spTree>
    <p:extLst>
      <p:ext uri="{BB962C8B-B14F-4D97-AF65-F5344CB8AC3E}">
        <p14:creationId xmlns:p14="http://schemas.microsoft.com/office/powerpoint/2010/main" val="33738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98157-F7E7-46C6-90C2-526C3491031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B1B4536-EFC3-4400-8BAF-C4E51A6A8991}"/>
              </a:ext>
            </a:extLst>
          </p:cNvPr>
          <p:cNvSpPr>
            <a:spLocks noGrp="1"/>
          </p:cNvSpPr>
          <p:nvPr>
            <p:ph type="dt" sz="half" idx="10"/>
          </p:nvPr>
        </p:nvSpPr>
        <p:spPr/>
        <p:txBody>
          <a:bodyPr/>
          <a:lstStyle/>
          <a:p>
            <a:fld id="{DA2D3E84-8FEB-4ECD-92CF-C5303C3C1C7E}" type="datetimeFigureOut">
              <a:rPr lang="en-IN" smtClean="0"/>
              <a:t>10-04-2024</a:t>
            </a:fld>
            <a:endParaRPr lang="en-IN"/>
          </a:p>
        </p:txBody>
      </p:sp>
      <p:sp>
        <p:nvSpPr>
          <p:cNvPr id="4" name="Footer Placeholder 3">
            <a:extLst>
              <a:ext uri="{FF2B5EF4-FFF2-40B4-BE49-F238E27FC236}">
                <a16:creationId xmlns:a16="http://schemas.microsoft.com/office/drawing/2014/main" id="{17C6A683-9426-419F-A786-74A4D1F05E8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97D9371-34FF-4D32-88FF-BE096F173770}"/>
              </a:ext>
            </a:extLst>
          </p:cNvPr>
          <p:cNvSpPr>
            <a:spLocks noGrp="1"/>
          </p:cNvSpPr>
          <p:nvPr>
            <p:ph type="sldNum" sz="quarter" idx="12"/>
          </p:nvPr>
        </p:nvSpPr>
        <p:spPr/>
        <p:txBody>
          <a:bodyPr/>
          <a:lstStyle/>
          <a:p>
            <a:fld id="{F6BFBF66-17E5-48DD-B245-20FF2A8C488C}" type="slidenum">
              <a:rPr lang="en-IN" smtClean="0"/>
              <a:t>‹#›</a:t>
            </a:fld>
            <a:endParaRPr lang="en-IN"/>
          </a:p>
        </p:txBody>
      </p:sp>
    </p:spTree>
    <p:extLst>
      <p:ext uri="{BB962C8B-B14F-4D97-AF65-F5344CB8AC3E}">
        <p14:creationId xmlns:p14="http://schemas.microsoft.com/office/powerpoint/2010/main" val="209354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D00FF-871F-46AF-AFD4-B9F0105F1084}"/>
              </a:ext>
            </a:extLst>
          </p:cNvPr>
          <p:cNvSpPr>
            <a:spLocks noGrp="1"/>
          </p:cNvSpPr>
          <p:nvPr>
            <p:ph type="dt" sz="half" idx="10"/>
          </p:nvPr>
        </p:nvSpPr>
        <p:spPr/>
        <p:txBody>
          <a:bodyPr/>
          <a:lstStyle/>
          <a:p>
            <a:fld id="{DA2D3E84-8FEB-4ECD-92CF-C5303C3C1C7E}" type="datetimeFigureOut">
              <a:rPr lang="en-IN" smtClean="0"/>
              <a:t>10-04-2024</a:t>
            </a:fld>
            <a:endParaRPr lang="en-IN"/>
          </a:p>
        </p:txBody>
      </p:sp>
      <p:sp>
        <p:nvSpPr>
          <p:cNvPr id="3" name="Footer Placeholder 2">
            <a:extLst>
              <a:ext uri="{FF2B5EF4-FFF2-40B4-BE49-F238E27FC236}">
                <a16:creationId xmlns:a16="http://schemas.microsoft.com/office/drawing/2014/main" id="{BDA78446-2C99-4983-AEFE-5D8350E2FC1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C64AFD1-7F76-49CF-BE80-864F7CD31EFA}"/>
              </a:ext>
            </a:extLst>
          </p:cNvPr>
          <p:cNvSpPr>
            <a:spLocks noGrp="1"/>
          </p:cNvSpPr>
          <p:nvPr>
            <p:ph type="sldNum" sz="quarter" idx="12"/>
          </p:nvPr>
        </p:nvSpPr>
        <p:spPr/>
        <p:txBody>
          <a:bodyPr/>
          <a:lstStyle/>
          <a:p>
            <a:fld id="{F6BFBF66-17E5-48DD-B245-20FF2A8C488C}" type="slidenum">
              <a:rPr lang="en-IN" smtClean="0"/>
              <a:t>‹#›</a:t>
            </a:fld>
            <a:endParaRPr lang="en-IN"/>
          </a:p>
        </p:txBody>
      </p:sp>
    </p:spTree>
    <p:extLst>
      <p:ext uri="{BB962C8B-B14F-4D97-AF65-F5344CB8AC3E}">
        <p14:creationId xmlns:p14="http://schemas.microsoft.com/office/powerpoint/2010/main" val="131528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AA2E9-2F0B-4633-962E-0F6DE540B9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1303768-A8CA-4A71-913D-EE8FBCD504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98250E0-4DF4-4353-861E-D53AD4CF7F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F01D9E-0D6E-4FEE-9301-F7431F1E1A92}"/>
              </a:ext>
            </a:extLst>
          </p:cNvPr>
          <p:cNvSpPr>
            <a:spLocks noGrp="1"/>
          </p:cNvSpPr>
          <p:nvPr>
            <p:ph type="dt" sz="half" idx="10"/>
          </p:nvPr>
        </p:nvSpPr>
        <p:spPr/>
        <p:txBody>
          <a:bodyPr/>
          <a:lstStyle/>
          <a:p>
            <a:fld id="{DA2D3E84-8FEB-4ECD-92CF-C5303C3C1C7E}" type="datetimeFigureOut">
              <a:rPr lang="en-IN" smtClean="0"/>
              <a:t>10-04-2024</a:t>
            </a:fld>
            <a:endParaRPr lang="en-IN"/>
          </a:p>
        </p:txBody>
      </p:sp>
      <p:sp>
        <p:nvSpPr>
          <p:cNvPr id="6" name="Footer Placeholder 5">
            <a:extLst>
              <a:ext uri="{FF2B5EF4-FFF2-40B4-BE49-F238E27FC236}">
                <a16:creationId xmlns:a16="http://schemas.microsoft.com/office/drawing/2014/main" id="{A7D57D10-8F32-4475-BC75-04E2882B5A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EAA947-FDCB-4887-8AF0-0880FD4A4B4F}"/>
              </a:ext>
            </a:extLst>
          </p:cNvPr>
          <p:cNvSpPr>
            <a:spLocks noGrp="1"/>
          </p:cNvSpPr>
          <p:nvPr>
            <p:ph type="sldNum" sz="quarter" idx="12"/>
          </p:nvPr>
        </p:nvSpPr>
        <p:spPr/>
        <p:txBody>
          <a:bodyPr/>
          <a:lstStyle/>
          <a:p>
            <a:fld id="{F6BFBF66-17E5-48DD-B245-20FF2A8C488C}" type="slidenum">
              <a:rPr lang="en-IN" smtClean="0"/>
              <a:t>‹#›</a:t>
            </a:fld>
            <a:endParaRPr lang="en-IN"/>
          </a:p>
        </p:txBody>
      </p:sp>
    </p:spTree>
    <p:extLst>
      <p:ext uri="{BB962C8B-B14F-4D97-AF65-F5344CB8AC3E}">
        <p14:creationId xmlns:p14="http://schemas.microsoft.com/office/powerpoint/2010/main" val="1786867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CF66-C453-4EEE-8A4E-AD67FDF78B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9D3FCC4-D891-4697-94E3-11C6718577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7578ED2-24DD-4097-B396-EB85638C58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92A12A-474A-4EEA-9278-269F160F0218}"/>
              </a:ext>
            </a:extLst>
          </p:cNvPr>
          <p:cNvSpPr>
            <a:spLocks noGrp="1"/>
          </p:cNvSpPr>
          <p:nvPr>
            <p:ph type="dt" sz="half" idx="10"/>
          </p:nvPr>
        </p:nvSpPr>
        <p:spPr/>
        <p:txBody>
          <a:bodyPr/>
          <a:lstStyle/>
          <a:p>
            <a:fld id="{DA2D3E84-8FEB-4ECD-92CF-C5303C3C1C7E}" type="datetimeFigureOut">
              <a:rPr lang="en-IN" smtClean="0"/>
              <a:t>10-04-2024</a:t>
            </a:fld>
            <a:endParaRPr lang="en-IN"/>
          </a:p>
        </p:txBody>
      </p:sp>
      <p:sp>
        <p:nvSpPr>
          <p:cNvPr id="6" name="Footer Placeholder 5">
            <a:extLst>
              <a:ext uri="{FF2B5EF4-FFF2-40B4-BE49-F238E27FC236}">
                <a16:creationId xmlns:a16="http://schemas.microsoft.com/office/drawing/2014/main" id="{1884D2E0-FD46-477B-A436-9638E0164F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4AC606-EAF5-4B34-B5F5-4AF9E1F2F75C}"/>
              </a:ext>
            </a:extLst>
          </p:cNvPr>
          <p:cNvSpPr>
            <a:spLocks noGrp="1"/>
          </p:cNvSpPr>
          <p:nvPr>
            <p:ph type="sldNum" sz="quarter" idx="12"/>
          </p:nvPr>
        </p:nvSpPr>
        <p:spPr/>
        <p:txBody>
          <a:bodyPr/>
          <a:lstStyle/>
          <a:p>
            <a:fld id="{F6BFBF66-17E5-48DD-B245-20FF2A8C488C}" type="slidenum">
              <a:rPr lang="en-IN" smtClean="0"/>
              <a:t>‹#›</a:t>
            </a:fld>
            <a:endParaRPr lang="en-IN"/>
          </a:p>
        </p:txBody>
      </p:sp>
    </p:spTree>
    <p:extLst>
      <p:ext uri="{BB962C8B-B14F-4D97-AF65-F5344CB8AC3E}">
        <p14:creationId xmlns:p14="http://schemas.microsoft.com/office/powerpoint/2010/main" val="2672112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E6CCA6-DF27-42EE-82CE-4D43F4D458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8BE5D9-F3A0-4C4D-95E2-45DA34CD2E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F6582A-8B60-4DAE-8EFD-1A8C62288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2D3E84-8FEB-4ECD-92CF-C5303C3C1C7E}" type="datetimeFigureOut">
              <a:rPr lang="en-IN" smtClean="0"/>
              <a:t>10-04-2024</a:t>
            </a:fld>
            <a:endParaRPr lang="en-IN"/>
          </a:p>
        </p:txBody>
      </p:sp>
      <p:sp>
        <p:nvSpPr>
          <p:cNvPr id="5" name="Footer Placeholder 4">
            <a:extLst>
              <a:ext uri="{FF2B5EF4-FFF2-40B4-BE49-F238E27FC236}">
                <a16:creationId xmlns:a16="http://schemas.microsoft.com/office/drawing/2014/main" id="{D04E840A-F495-443A-862E-A19597E5F1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723D1E1-BECD-4ABB-A894-5A0F066BE2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BFBF66-17E5-48DD-B245-20FF2A8C488C}" type="slidenum">
              <a:rPr lang="en-IN" smtClean="0"/>
              <a:t>‹#›</a:t>
            </a:fld>
            <a:endParaRPr lang="en-IN"/>
          </a:p>
        </p:txBody>
      </p:sp>
    </p:spTree>
    <p:extLst>
      <p:ext uri="{BB962C8B-B14F-4D97-AF65-F5344CB8AC3E}">
        <p14:creationId xmlns:p14="http://schemas.microsoft.com/office/powerpoint/2010/main" val="217465648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9430A-2873-43CA-8F4B-EB05AA85C21D}"/>
              </a:ext>
            </a:extLst>
          </p:cNvPr>
          <p:cNvSpPr>
            <a:spLocks noGrp="1"/>
          </p:cNvSpPr>
          <p:nvPr>
            <p:ph type="ctrTitle"/>
          </p:nvPr>
        </p:nvSpPr>
        <p:spPr>
          <a:xfrm>
            <a:off x="0" y="0"/>
            <a:ext cx="9631680" cy="3829050"/>
          </a:xfrm>
        </p:spPr>
        <p:txBody>
          <a:bodyPr>
            <a:normAutofit fontScale="90000"/>
          </a:bodyPr>
          <a:lstStyle/>
          <a:p>
            <a:pPr algn="l"/>
            <a:r>
              <a:rPr lang="en-IN" sz="9600" dirty="0">
                <a:solidFill>
                  <a:srgbClr val="FFFF00"/>
                </a:solidFill>
                <a:latin typeface="Arial Rounded MT Bold" panose="020F0704030504030204" pitchFamily="34" charset="0"/>
              </a:rPr>
              <a:t>DRUG </a:t>
            </a:r>
            <a:r>
              <a:rPr lang="en-IN" sz="9600" dirty="0">
                <a:solidFill>
                  <a:schemeClr val="accent2">
                    <a:lumMod val="75000"/>
                  </a:schemeClr>
                </a:solidFill>
                <a:latin typeface="Arial Rounded MT Bold" panose="020F0704030504030204" pitchFamily="34" charset="0"/>
              </a:rPr>
              <a:t>CLASSIFICATION</a:t>
            </a:r>
            <a:r>
              <a:rPr lang="en-IN" sz="9600" dirty="0">
                <a:solidFill>
                  <a:srgbClr val="FFFF00"/>
                </a:solidFill>
                <a:latin typeface="Arial Rounded MT Bold" panose="020F0704030504030204" pitchFamily="34" charset="0"/>
              </a:rPr>
              <a:t> MODEL</a:t>
            </a:r>
          </a:p>
        </p:txBody>
      </p:sp>
      <p:sp>
        <p:nvSpPr>
          <p:cNvPr id="4" name="TextBox 3">
            <a:extLst>
              <a:ext uri="{FF2B5EF4-FFF2-40B4-BE49-F238E27FC236}">
                <a16:creationId xmlns:a16="http://schemas.microsoft.com/office/drawing/2014/main" id="{88904E9C-DC21-4191-A8C8-FDE42A989E84}"/>
              </a:ext>
            </a:extLst>
          </p:cNvPr>
          <p:cNvSpPr txBox="1"/>
          <p:nvPr/>
        </p:nvSpPr>
        <p:spPr>
          <a:xfrm>
            <a:off x="5762171" y="5181599"/>
            <a:ext cx="4441371" cy="1569660"/>
          </a:xfrm>
          <a:prstGeom prst="rect">
            <a:avLst/>
          </a:prstGeom>
          <a:noFill/>
        </p:spPr>
        <p:txBody>
          <a:bodyPr wrap="square" rtlCol="0">
            <a:spAutoFit/>
          </a:bodyPr>
          <a:lstStyle/>
          <a:p>
            <a:r>
              <a:rPr lang="en-IN" sz="2400" dirty="0">
                <a:solidFill>
                  <a:schemeClr val="accent4">
                    <a:lumMod val="40000"/>
                    <a:lumOff val="60000"/>
                  </a:schemeClr>
                </a:solidFill>
              </a:rPr>
              <a:t>Ayush Kumar 2105955</a:t>
            </a:r>
          </a:p>
          <a:p>
            <a:r>
              <a:rPr lang="en-IN" sz="2400" dirty="0">
                <a:solidFill>
                  <a:schemeClr val="accent4">
                    <a:lumMod val="40000"/>
                    <a:lumOff val="60000"/>
                  </a:schemeClr>
                </a:solidFill>
              </a:rPr>
              <a:t>Adya Singh 21051793</a:t>
            </a:r>
          </a:p>
          <a:p>
            <a:r>
              <a:rPr lang="en-IN" sz="2400" dirty="0">
                <a:solidFill>
                  <a:schemeClr val="accent4">
                    <a:lumMod val="40000"/>
                    <a:lumOff val="60000"/>
                  </a:schemeClr>
                </a:solidFill>
              </a:rPr>
              <a:t>Akashika Anshum 21052223</a:t>
            </a:r>
          </a:p>
          <a:p>
            <a:r>
              <a:rPr lang="en-IN" sz="2400" dirty="0">
                <a:solidFill>
                  <a:schemeClr val="accent4">
                    <a:lumMod val="40000"/>
                    <a:lumOff val="60000"/>
                  </a:schemeClr>
                </a:solidFill>
              </a:rPr>
              <a:t>Anmol Kumar Singh 21052230</a:t>
            </a:r>
          </a:p>
        </p:txBody>
      </p:sp>
    </p:spTree>
    <p:extLst>
      <p:ext uri="{BB962C8B-B14F-4D97-AF65-F5344CB8AC3E}">
        <p14:creationId xmlns:p14="http://schemas.microsoft.com/office/powerpoint/2010/main" val="114704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1EA5-01C3-4EBB-93A0-D739F0A3F015}"/>
              </a:ext>
            </a:extLst>
          </p:cNvPr>
          <p:cNvSpPr>
            <a:spLocks noGrp="1"/>
          </p:cNvSpPr>
          <p:nvPr>
            <p:ph type="title"/>
          </p:nvPr>
        </p:nvSpPr>
        <p:spPr>
          <a:xfrm>
            <a:off x="0" y="18255"/>
            <a:ext cx="2422358" cy="1325563"/>
          </a:xfrm>
        </p:spPr>
        <p:txBody>
          <a:bodyPr/>
          <a:lstStyle/>
          <a:p>
            <a:r>
              <a:rPr lang="en-IN" b="1" u="sng" dirty="0">
                <a:solidFill>
                  <a:srgbClr val="FFFF00"/>
                </a:solidFill>
                <a:latin typeface="Times New Roman" panose="02020603050405020304" pitchFamily="18" charset="0"/>
                <a:cs typeface="Times New Roman" panose="02020603050405020304" pitchFamily="18" charset="0"/>
              </a:rPr>
              <a:t>Result:</a:t>
            </a:r>
          </a:p>
        </p:txBody>
      </p:sp>
      <p:sp>
        <p:nvSpPr>
          <p:cNvPr id="3" name="Content Placeholder 2">
            <a:extLst>
              <a:ext uri="{FF2B5EF4-FFF2-40B4-BE49-F238E27FC236}">
                <a16:creationId xmlns:a16="http://schemas.microsoft.com/office/drawing/2014/main" id="{D79230C2-F3D2-46E6-BDDA-166BE3608FD1}"/>
              </a:ext>
            </a:extLst>
          </p:cNvPr>
          <p:cNvSpPr>
            <a:spLocks noGrp="1"/>
          </p:cNvSpPr>
          <p:nvPr>
            <p:ph idx="1"/>
          </p:nvPr>
        </p:nvSpPr>
        <p:spPr>
          <a:xfrm>
            <a:off x="0" y="1253331"/>
            <a:ext cx="12192000" cy="5586414"/>
          </a:xfrm>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solidFill>
                  <a:schemeClr val="bg1"/>
                </a:solidFill>
                <a:latin typeface="Times New Roman" panose="02020603050405020304" pitchFamily="18" charset="0"/>
                <a:cs typeface="Times New Roman" panose="02020603050405020304" pitchFamily="18" charset="0"/>
              </a:rPr>
              <a:t>Change in matrix of Logistic Regression.</a:t>
            </a:r>
          </a:p>
          <a:p>
            <a:r>
              <a:rPr lang="en-IN" dirty="0">
                <a:solidFill>
                  <a:schemeClr val="bg1"/>
                </a:solidFill>
                <a:latin typeface="Times New Roman" panose="02020603050405020304" pitchFamily="18" charset="0"/>
                <a:cs typeface="Times New Roman" panose="02020603050405020304" pitchFamily="18" charset="0"/>
              </a:rPr>
              <a:t>Naive Bayes generally does not have any hyperparameter</a:t>
            </a:r>
            <a:r>
              <a:rPr lang="en-IN" dirty="0">
                <a:solidFill>
                  <a:schemeClr val="bg1"/>
                </a:solidFill>
              </a:rPr>
              <a:t>.</a:t>
            </a:r>
          </a:p>
        </p:txBody>
      </p:sp>
      <p:pic>
        <p:nvPicPr>
          <p:cNvPr id="3074" name="Picture 2" descr="download (11)">
            <a:extLst>
              <a:ext uri="{FF2B5EF4-FFF2-40B4-BE49-F238E27FC236}">
                <a16:creationId xmlns:a16="http://schemas.microsoft.com/office/drawing/2014/main" id="{524F8AE5-7B08-4391-9BF2-5593DBBDE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3331"/>
            <a:ext cx="301625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download (12)">
            <a:extLst>
              <a:ext uri="{FF2B5EF4-FFF2-40B4-BE49-F238E27FC236}">
                <a16:creationId xmlns:a16="http://schemas.microsoft.com/office/drawing/2014/main" id="{897A66F2-3A96-47B2-806C-7500B14FA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250" y="1253332"/>
            <a:ext cx="307975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descr="download (13)">
            <a:extLst>
              <a:ext uri="{FF2B5EF4-FFF2-40B4-BE49-F238E27FC236}">
                <a16:creationId xmlns:a16="http://schemas.microsoft.com/office/drawing/2014/main" id="{0CF0F8B4-1018-4052-9C72-DC38ABF46F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53332"/>
            <a:ext cx="3163281"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5" descr="download (14)">
            <a:extLst>
              <a:ext uri="{FF2B5EF4-FFF2-40B4-BE49-F238E27FC236}">
                <a16:creationId xmlns:a16="http://schemas.microsoft.com/office/drawing/2014/main" id="{583C74FC-8A3E-43DF-A69C-BD643889FC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9280" y="1253331"/>
            <a:ext cx="2932719"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6" descr="download (15)">
            <a:extLst>
              <a:ext uri="{FF2B5EF4-FFF2-40B4-BE49-F238E27FC236}">
                <a16:creationId xmlns:a16="http://schemas.microsoft.com/office/drawing/2014/main" id="{F777C38B-4B24-40CB-A327-D3BE75F06C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494881"/>
            <a:ext cx="3016250" cy="225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7" descr="download (16)">
            <a:extLst>
              <a:ext uri="{FF2B5EF4-FFF2-40B4-BE49-F238E27FC236}">
                <a16:creationId xmlns:a16="http://schemas.microsoft.com/office/drawing/2014/main" id="{24EC5AA7-3CE7-4BB4-B924-FD9BBC48CA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6249" y="3494880"/>
            <a:ext cx="307975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download (17)">
            <a:extLst>
              <a:ext uri="{FF2B5EF4-FFF2-40B4-BE49-F238E27FC236}">
                <a16:creationId xmlns:a16="http://schemas.microsoft.com/office/drawing/2014/main" id="{73DE5067-2FA8-43C4-B1EC-366AD3705A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3492416"/>
            <a:ext cx="316328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9" descr="download (18)">
            <a:extLst>
              <a:ext uri="{FF2B5EF4-FFF2-40B4-BE49-F238E27FC236}">
                <a16:creationId xmlns:a16="http://schemas.microsoft.com/office/drawing/2014/main" id="{27572E50-38CC-48FC-9F7D-B8DD8B6BC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9279" y="3510756"/>
            <a:ext cx="2932721" cy="22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0137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D86A-1612-4A3F-A524-A1CAA4C41425}"/>
              </a:ext>
            </a:extLst>
          </p:cNvPr>
          <p:cNvSpPr>
            <a:spLocks noGrp="1"/>
          </p:cNvSpPr>
          <p:nvPr>
            <p:ph type="title"/>
          </p:nvPr>
        </p:nvSpPr>
        <p:spPr>
          <a:xfrm>
            <a:off x="0" y="0"/>
            <a:ext cx="2090057" cy="1325563"/>
          </a:xfrm>
        </p:spPr>
        <p:txBody>
          <a:bodyPr/>
          <a:lstStyle/>
          <a:p>
            <a:r>
              <a:rPr lang="en-IN" b="1" u="sng" dirty="0">
                <a:solidFill>
                  <a:srgbClr val="FFFF00"/>
                </a:solidFill>
                <a:latin typeface="Times New Roman" panose="02020603050405020304" pitchFamily="18" charset="0"/>
                <a:cs typeface="Times New Roman" panose="02020603050405020304" pitchFamily="18" charset="0"/>
              </a:rPr>
              <a:t>Result:</a:t>
            </a:r>
            <a:endParaRPr lang="en-IN" dirty="0"/>
          </a:p>
        </p:txBody>
      </p:sp>
      <p:sp>
        <p:nvSpPr>
          <p:cNvPr id="3" name="Content Placeholder 2">
            <a:extLst>
              <a:ext uri="{FF2B5EF4-FFF2-40B4-BE49-F238E27FC236}">
                <a16:creationId xmlns:a16="http://schemas.microsoft.com/office/drawing/2014/main" id="{3AB98165-633D-4AED-8024-5BDD3DC656C0}"/>
              </a:ext>
            </a:extLst>
          </p:cNvPr>
          <p:cNvSpPr>
            <a:spLocks noGrp="1"/>
          </p:cNvSpPr>
          <p:nvPr>
            <p:ph idx="1"/>
          </p:nvPr>
        </p:nvSpPr>
        <p:spPr>
          <a:xfrm>
            <a:off x="0" y="1325564"/>
            <a:ext cx="12192000" cy="5532436"/>
          </a:xfrm>
        </p:spPr>
        <p:txBody>
          <a:bodyPr/>
          <a:lstStyle/>
          <a:p>
            <a:pPr marL="0" indent="0">
              <a:buNone/>
            </a:pPr>
            <a:r>
              <a:rPr lang="en-IN" dirty="0">
                <a:solidFill>
                  <a:schemeClr val="bg1"/>
                </a:solidFill>
                <a:latin typeface="Times New Roman" panose="02020603050405020304" pitchFamily="18" charset="0"/>
                <a:cs typeface="Times New Roman" panose="02020603050405020304" pitchFamily="18" charset="0"/>
              </a:rPr>
              <a:t>Report without Grid:                                      Report with Grid:</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Random Forest is the best option.</a:t>
            </a:r>
          </a:p>
          <a:p>
            <a:r>
              <a:rPr lang="en-IN" dirty="0">
                <a:solidFill>
                  <a:schemeClr val="bg1"/>
                </a:solidFill>
                <a:latin typeface="Times New Roman" panose="02020603050405020304" pitchFamily="18" charset="0"/>
                <a:cs typeface="Times New Roman" panose="02020603050405020304" pitchFamily="18" charset="0"/>
              </a:rPr>
              <a:t>So do the Logistic Regression.</a:t>
            </a:r>
          </a:p>
        </p:txBody>
      </p:sp>
      <p:graphicFrame>
        <p:nvGraphicFramePr>
          <p:cNvPr id="6" name="Table 5">
            <a:extLst>
              <a:ext uri="{FF2B5EF4-FFF2-40B4-BE49-F238E27FC236}">
                <a16:creationId xmlns:a16="http://schemas.microsoft.com/office/drawing/2014/main" id="{926357F8-8AE6-4342-9586-37233AC443EB}"/>
              </a:ext>
            </a:extLst>
          </p:cNvPr>
          <p:cNvGraphicFramePr>
            <a:graphicFrameLocks noGrp="1"/>
          </p:cNvGraphicFramePr>
          <p:nvPr>
            <p:extLst>
              <p:ext uri="{D42A27DB-BD31-4B8C-83A1-F6EECF244321}">
                <p14:modId xmlns:p14="http://schemas.microsoft.com/office/powerpoint/2010/main" val="3407860580"/>
              </p:ext>
            </p:extLst>
          </p:nvPr>
        </p:nvGraphicFramePr>
        <p:xfrm>
          <a:off x="0" y="1803747"/>
          <a:ext cx="5069205" cy="3250505"/>
        </p:xfrm>
        <a:graphic>
          <a:graphicData uri="http://schemas.openxmlformats.org/drawingml/2006/table">
            <a:tbl>
              <a:tblPr firstRow="1" firstCol="1" bandRow="1">
                <a:tableStyleId>{5C22544A-7EE6-4342-B048-85BDC9FD1C3A}</a:tableStyleId>
              </a:tblPr>
              <a:tblGrid>
                <a:gridCol w="723900">
                  <a:extLst>
                    <a:ext uri="{9D8B030D-6E8A-4147-A177-3AD203B41FA5}">
                      <a16:colId xmlns:a16="http://schemas.microsoft.com/office/drawing/2014/main" val="3564941081"/>
                    </a:ext>
                  </a:extLst>
                </a:gridCol>
                <a:gridCol w="724535">
                  <a:extLst>
                    <a:ext uri="{9D8B030D-6E8A-4147-A177-3AD203B41FA5}">
                      <a16:colId xmlns:a16="http://schemas.microsoft.com/office/drawing/2014/main" val="3700457607"/>
                    </a:ext>
                  </a:extLst>
                </a:gridCol>
                <a:gridCol w="723900">
                  <a:extLst>
                    <a:ext uri="{9D8B030D-6E8A-4147-A177-3AD203B41FA5}">
                      <a16:colId xmlns:a16="http://schemas.microsoft.com/office/drawing/2014/main" val="1616461100"/>
                    </a:ext>
                  </a:extLst>
                </a:gridCol>
                <a:gridCol w="724535">
                  <a:extLst>
                    <a:ext uri="{9D8B030D-6E8A-4147-A177-3AD203B41FA5}">
                      <a16:colId xmlns:a16="http://schemas.microsoft.com/office/drawing/2014/main" val="632854538"/>
                    </a:ext>
                  </a:extLst>
                </a:gridCol>
                <a:gridCol w="723900">
                  <a:extLst>
                    <a:ext uri="{9D8B030D-6E8A-4147-A177-3AD203B41FA5}">
                      <a16:colId xmlns:a16="http://schemas.microsoft.com/office/drawing/2014/main" val="3209476284"/>
                    </a:ext>
                  </a:extLst>
                </a:gridCol>
                <a:gridCol w="724535">
                  <a:extLst>
                    <a:ext uri="{9D8B030D-6E8A-4147-A177-3AD203B41FA5}">
                      <a16:colId xmlns:a16="http://schemas.microsoft.com/office/drawing/2014/main" val="1231650089"/>
                    </a:ext>
                  </a:extLst>
                </a:gridCol>
                <a:gridCol w="723900">
                  <a:extLst>
                    <a:ext uri="{9D8B030D-6E8A-4147-A177-3AD203B41FA5}">
                      <a16:colId xmlns:a16="http://schemas.microsoft.com/office/drawing/2014/main" val="1604916060"/>
                    </a:ext>
                  </a:extLst>
                </a:gridCol>
              </a:tblGrid>
              <a:tr h="263465">
                <a:tc>
                  <a:txBody>
                    <a:bodyPr/>
                    <a:lstStyle/>
                    <a:p>
                      <a:pPr algn="ctr">
                        <a:spcAft>
                          <a:spcPts val="0"/>
                        </a:spcAft>
                        <a:tabLst>
                          <a:tab pos="5581015" algn="l"/>
                        </a:tabLst>
                      </a:pPr>
                      <a:r>
                        <a:rPr lang="en-IN" sz="1400">
                          <a:effectLst/>
                        </a:rPr>
                        <a:t>MODEL</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PRECI</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spcAft>
                          <a:spcPts val="0"/>
                        </a:spcAft>
                        <a:tabLst>
                          <a:tab pos="5581015" algn="l"/>
                        </a:tabLst>
                      </a:pPr>
                      <a:r>
                        <a:rPr lang="en-IN" sz="1400">
                          <a:effectLst/>
                        </a:rPr>
                        <a:t>SION</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REC</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spcAft>
                          <a:spcPts val="0"/>
                        </a:spcAft>
                        <a:tabLst>
                          <a:tab pos="5581015" algn="l"/>
                        </a:tabLst>
                      </a:pPr>
                      <a:r>
                        <a:rPr lang="en-IN" sz="1400">
                          <a:effectLst/>
                        </a:rPr>
                        <a:t>ALL</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F1-S</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spcAft>
                          <a:spcPts val="0"/>
                        </a:spcAft>
                        <a:tabLst>
                          <a:tab pos="5581015" algn="l"/>
                        </a:tabLst>
                      </a:pPr>
                      <a:r>
                        <a:rPr lang="en-IN" sz="1400">
                          <a:effectLst/>
                        </a:rPr>
                        <a:t>CORE</a:t>
                      </a:r>
                      <a:endParaRPr lang="en-IN" sz="1000">
                        <a:effectLst/>
                        <a:latin typeface="Calibri Light" panose="020F0302020204030204" pitchFamily="34" charset="0"/>
                        <a:ea typeface="Symbol" panose="05050102010706020507" pitchFamily="18" charset="2"/>
                      </a:endParaRPr>
                    </a:p>
                  </a:txBody>
                  <a:tcPr marL="68580" marR="68580" marT="0" marB="0"/>
                </a:tc>
                <a:extLst>
                  <a:ext uri="{0D108BD9-81ED-4DB2-BD59-A6C34878D82A}">
                    <a16:rowId xmlns:a16="http://schemas.microsoft.com/office/drawing/2014/main" val="3735221334"/>
                  </a:ext>
                </a:extLst>
              </a:tr>
              <a:tr h="384888">
                <a:tc>
                  <a:txBody>
                    <a:bodyPr/>
                    <a:lstStyle/>
                    <a:p>
                      <a:pPr>
                        <a:spcAft>
                          <a:spcPts val="0"/>
                        </a:spcAft>
                        <a:tabLst>
                          <a:tab pos="5581015" algn="l"/>
                        </a:tabLst>
                      </a:pPr>
                      <a:r>
                        <a:rPr lang="en-IN" sz="1400">
                          <a:effectLst/>
                        </a:rPr>
                        <a:t> </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spcAft>
                          <a:spcPts val="0"/>
                        </a:spcAft>
                        <a:tabLst>
                          <a:tab pos="5581015" algn="l"/>
                        </a:tabLst>
                      </a:pPr>
                      <a:r>
                        <a:rPr lang="en-IN" sz="1400">
                          <a:effectLst/>
                        </a:rPr>
                        <a:t>Macro Avg</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spcAft>
                          <a:spcPts val="0"/>
                        </a:spcAft>
                        <a:tabLst>
                          <a:tab pos="5581015" algn="l"/>
                        </a:tabLst>
                      </a:pPr>
                      <a:r>
                        <a:rPr lang="en-IN" sz="1400">
                          <a:effectLst/>
                        </a:rPr>
                        <a:t>Weighted Avg</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spcAft>
                          <a:spcPts val="0"/>
                        </a:spcAft>
                        <a:tabLst>
                          <a:tab pos="5581015" algn="l"/>
                        </a:tabLst>
                      </a:pPr>
                      <a:r>
                        <a:rPr lang="en-IN" sz="1400">
                          <a:effectLst/>
                        </a:rPr>
                        <a:t>Macro Avg</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spcAft>
                          <a:spcPts val="0"/>
                        </a:spcAft>
                        <a:tabLst>
                          <a:tab pos="5581015" algn="l"/>
                        </a:tabLst>
                      </a:pPr>
                      <a:r>
                        <a:rPr lang="en-IN" sz="1400">
                          <a:effectLst/>
                        </a:rPr>
                        <a:t>Weighted Avg</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spcAft>
                          <a:spcPts val="0"/>
                        </a:spcAft>
                        <a:tabLst>
                          <a:tab pos="5581015" algn="l"/>
                        </a:tabLst>
                      </a:pPr>
                      <a:r>
                        <a:rPr lang="en-IN" sz="1400">
                          <a:effectLst/>
                        </a:rPr>
                        <a:t>Macro Avg</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spcAft>
                          <a:spcPts val="0"/>
                        </a:spcAft>
                        <a:tabLst>
                          <a:tab pos="5581015" algn="l"/>
                        </a:tabLst>
                      </a:pPr>
                      <a:r>
                        <a:rPr lang="en-IN" sz="1400">
                          <a:effectLst/>
                        </a:rPr>
                        <a:t>Weighted Avg</a:t>
                      </a:r>
                      <a:endParaRPr lang="en-IN" sz="1000">
                        <a:effectLst/>
                        <a:latin typeface="Calibri Light" panose="020F0302020204030204" pitchFamily="34" charset="0"/>
                        <a:ea typeface="Symbol" panose="05050102010706020507" pitchFamily="18" charset="2"/>
                      </a:endParaRPr>
                    </a:p>
                  </a:txBody>
                  <a:tcPr marL="68580" marR="68580" marT="0" marB="0"/>
                </a:tc>
                <a:extLst>
                  <a:ext uri="{0D108BD9-81ED-4DB2-BD59-A6C34878D82A}">
                    <a16:rowId xmlns:a16="http://schemas.microsoft.com/office/drawing/2014/main" val="2745301625"/>
                  </a:ext>
                </a:extLst>
              </a:tr>
              <a:tr h="769776">
                <a:tc>
                  <a:txBody>
                    <a:bodyPr/>
                    <a:lstStyle/>
                    <a:p>
                      <a:pPr>
                        <a:spcAft>
                          <a:spcPts val="0"/>
                        </a:spcAft>
                        <a:tabLst>
                          <a:tab pos="5581015" algn="l"/>
                        </a:tabLst>
                      </a:pPr>
                      <a:r>
                        <a:rPr lang="en-IN" sz="1400" dirty="0">
                          <a:effectLst/>
                        </a:rPr>
                        <a:t>K-Nearest Neighbour</a:t>
                      </a:r>
                      <a:endParaRPr lang="en-IN" sz="1000" dirty="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0.69</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0.76</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dirty="0">
                          <a:effectLst/>
                        </a:rPr>
                        <a:t>0.60</a:t>
                      </a:r>
                      <a:endParaRPr lang="en-IN" sz="1000" dirty="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dirty="0">
                          <a:effectLst/>
                        </a:rPr>
                        <a:t>0.70</a:t>
                      </a:r>
                      <a:endParaRPr lang="en-IN" sz="1000" dirty="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dirty="0">
                          <a:effectLst/>
                        </a:rPr>
                        <a:t>0.58</a:t>
                      </a:r>
                      <a:endParaRPr lang="en-IN" sz="1000" dirty="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0.69</a:t>
                      </a:r>
                      <a:endParaRPr lang="en-IN" sz="1000">
                        <a:effectLst/>
                        <a:latin typeface="Calibri Light" panose="020F0302020204030204" pitchFamily="34" charset="0"/>
                        <a:ea typeface="Symbol" panose="05050102010706020507" pitchFamily="18" charset="2"/>
                      </a:endParaRPr>
                    </a:p>
                  </a:txBody>
                  <a:tcPr marL="68580" marR="68580" marT="0" marB="0"/>
                </a:tc>
                <a:extLst>
                  <a:ext uri="{0D108BD9-81ED-4DB2-BD59-A6C34878D82A}">
                    <a16:rowId xmlns:a16="http://schemas.microsoft.com/office/drawing/2014/main" val="3837908358"/>
                  </a:ext>
                </a:extLst>
              </a:tr>
              <a:tr h="577332">
                <a:tc>
                  <a:txBody>
                    <a:bodyPr/>
                    <a:lstStyle/>
                    <a:p>
                      <a:pPr>
                        <a:spcAft>
                          <a:spcPts val="0"/>
                        </a:spcAft>
                        <a:tabLst>
                          <a:tab pos="5581015" algn="l"/>
                        </a:tabLst>
                      </a:pPr>
                      <a:r>
                        <a:rPr lang="en-IN" sz="1400">
                          <a:effectLst/>
                        </a:rPr>
                        <a:t>Logistic Regression</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0.73</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0.78</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0.80</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dirty="0">
                          <a:effectLst/>
                        </a:rPr>
                        <a:t>0.88</a:t>
                      </a:r>
                      <a:endParaRPr lang="en-IN" sz="1000" dirty="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0.76</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0.82</a:t>
                      </a:r>
                      <a:endParaRPr lang="en-IN" sz="1000">
                        <a:effectLst/>
                        <a:latin typeface="Calibri Light" panose="020F0302020204030204" pitchFamily="34" charset="0"/>
                        <a:ea typeface="Symbol" panose="05050102010706020507" pitchFamily="18" charset="2"/>
                      </a:endParaRPr>
                    </a:p>
                  </a:txBody>
                  <a:tcPr marL="68580" marR="68580" marT="0" marB="0"/>
                </a:tc>
                <a:extLst>
                  <a:ext uri="{0D108BD9-81ED-4DB2-BD59-A6C34878D82A}">
                    <a16:rowId xmlns:a16="http://schemas.microsoft.com/office/drawing/2014/main" val="1626163792"/>
                  </a:ext>
                </a:extLst>
              </a:tr>
              <a:tr h="384888">
                <a:tc>
                  <a:txBody>
                    <a:bodyPr/>
                    <a:lstStyle/>
                    <a:p>
                      <a:pPr>
                        <a:spcAft>
                          <a:spcPts val="0"/>
                        </a:spcAft>
                        <a:tabLst>
                          <a:tab pos="5581015" algn="l"/>
                        </a:tabLst>
                      </a:pPr>
                      <a:r>
                        <a:rPr lang="en-IN" sz="1400">
                          <a:effectLst/>
                        </a:rPr>
                        <a:t>Naive Bayes</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1.00</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1.00</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1.00</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1.00</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1.00</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1.00</a:t>
                      </a:r>
                      <a:endParaRPr lang="en-IN" sz="1000">
                        <a:effectLst/>
                        <a:latin typeface="Calibri Light" panose="020F0302020204030204" pitchFamily="34" charset="0"/>
                        <a:ea typeface="Symbol" panose="05050102010706020507" pitchFamily="18" charset="2"/>
                      </a:endParaRPr>
                    </a:p>
                  </a:txBody>
                  <a:tcPr marL="68580" marR="68580" marT="0" marB="0"/>
                </a:tc>
                <a:extLst>
                  <a:ext uri="{0D108BD9-81ED-4DB2-BD59-A6C34878D82A}">
                    <a16:rowId xmlns:a16="http://schemas.microsoft.com/office/drawing/2014/main" val="1299659430"/>
                  </a:ext>
                </a:extLst>
              </a:tr>
              <a:tr h="577332">
                <a:tc>
                  <a:txBody>
                    <a:bodyPr/>
                    <a:lstStyle/>
                    <a:p>
                      <a:pPr>
                        <a:spcAft>
                          <a:spcPts val="0"/>
                        </a:spcAft>
                        <a:tabLst>
                          <a:tab pos="5581015" algn="l"/>
                        </a:tabLst>
                      </a:pPr>
                      <a:r>
                        <a:rPr lang="en-IN" sz="1400" dirty="0">
                          <a:effectLst/>
                        </a:rPr>
                        <a:t>Random Forest</a:t>
                      </a:r>
                      <a:endParaRPr lang="en-IN" sz="1000" dirty="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1.00</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1.00</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1.00</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dirty="0">
                          <a:effectLst/>
                        </a:rPr>
                        <a:t>1.00</a:t>
                      </a:r>
                      <a:endParaRPr lang="en-IN" sz="1000" dirty="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1.00</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dirty="0">
                          <a:effectLst/>
                        </a:rPr>
                        <a:t>1.00</a:t>
                      </a:r>
                      <a:endParaRPr lang="en-IN" sz="1000" dirty="0">
                        <a:effectLst/>
                        <a:latin typeface="Calibri Light" panose="020F0302020204030204" pitchFamily="34" charset="0"/>
                        <a:ea typeface="Symbol" panose="05050102010706020507" pitchFamily="18" charset="2"/>
                      </a:endParaRPr>
                    </a:p>
                  </a:txBody>
                  <a:tcPr marL="68580" marR="68580" marT="0" marB="0"/>
                </a:tc>
                <a:extLst>
                  <a:ext uri="{0D108BD9-81ED-4DB2-BD59-A6C34878D82A}">
                    <a16:rowId xmlns:a16="http://schemas.microsoft.com/office/drawing/2014/main" val="2806906981"/>
                  </a:ext>
                </a:extLst>
              </a:tr>
            </a:tbl>
          </a:graphicData>
        </a:graphic>
      </p:graphicFrame>
      <p:graphicFrame>
        <p:nvGraphicFramePr>
          <p:cNvPr id="7" name="Table 6">
            <a:extLst>
              <a:ext uri="{FF2B5EF4-FFF2-40B4-BE49-F238E27FC236}">
                <a16:creationId xmlns:a16="http://schemas.microsoft.com/office/drawing/2014/main" id="{123E6C67-53B1-4CD5-AD28-F7286617C4B4}"/>
              </a:ext>
            </a:extLst>
          </p:cNvPr>
          <p:cNvGraphicFramePr>
            <a:graphicFrameLocks noGrp="1"/>
          </p:cNvGraphicFramePr>
          <p:nvPr>
            <p:extLst>
              <p:ext uri="{D42A27DB-BD31-4B8C-83A1-F6EECF244321}">
                <p14:modId xmlns:p14="http://schemas.microsoft.com/office/powerpoint/2010/main" val="1631727323"/>
              </p:ext>
            </p:extLst>
          </p:nvPr>
        </p:nvGraphicFramePr>
        <p:xfrm>
          <a:off x="6096000" y="1803747"/>
          <a:ext cx="5069205" cy="3279140"/>
        </p:xfrm>
        <a:graphic>
          <a:graphicData uri="http://schemas.openxmlformats.org/drawingml/2006/table">
            <a:tbl>
              <a:tblPr firstRow="1" firstCol="1" bandRow="1">
                <a:tableStyleId>{5C22544A-7EE6-4342-B048-85BDC9FD1C3A}</a:tableStyleId>
              </a:tblPr>
              <a:tblGrid>
                <a:gridCol w="723900">
                  <a:extLst>
                    <a:ext uri="{9D8B030D-6E8A-4147-A177-3AD203B41FA5}">
                      <a16:colId xmlns:a16="http://schemas.microsoft.com/office/drawing/2014/main" val="3923354710"/>
                    </a:ext>
                  </a:extLst>
                </a:gridCol>
                <a:gridCol w="724535">
                  <a:extLst>
                    <a:ext uri="{9D8B030D-6E8A-4147-A177-3AD203B41FA5}">
                      <a16:colId xmlns:a16="http://schemas.microsoft.com/office/drawing/2014/main" val="1695621893"/>
                    </a:ext>
                  </a:extLst>
                </a:gridCol>
                <a:gridCol w="723900">
                  <a:extLst>
                    <a:ext uri="{9D8B030D-6E8A-4147-A177-3AD203B41FA5}">
                      <a16:colId xmlns:a16="http://schemas.microsoft.com/office/drawing/2014/main" val="1435353060"/>
                    </a:ext>
                  </a:extLst>
                </a:gridCol>
                <a:gridCol w="602949">
                  <a:extLst>
                    <a:ext uri="{9D8B030D-6E8A-4147-A177-3AD203B41FA5}">
                      <a16:colId xmlns:a16="http://schemas.microsoft.com/office/drawing/2014/main" val="3718001143"/>
                    </a:ext>
                  </a:extLst>
                </a:gridCol>
                <a:gridCol w="845486">
                  <a:extLst>
                    <a:ext uri="{9D8B030D-6E8A-4147-A177-3AD203B41FA5}">
                      <a16:colId xmlns:a16="http://schemas.microsoft.com/office/drawing/2014/main" val="237502199"/>
                    </a:ext>
                  </a:extLst>
                </a:gridCol>
                <a:gridCol w="724535">
                  <a:extLst>
                    <a:ext uri="{9D8B030D-6E8A-4147-A177-3AD203B41FA5}">
                      <a16:colId xmlns:a16="http://schemas.microsoft.com/office/drawing/2014/main" val="494472869"/>
                    </a:ext>
                  </a:extLst>
                </a:gridCol>
                <a:gridCol w="723900">
                  <a:extLst>
                    <a:ext uri="{9D8B030D-6E8A-4147-A177-3AD203B41FA5}">
                      <a16:colId xmlns:a16="http://schemas.microsoft.com/office/drawing/2014/main" val="2786767337"/>
                    </a:ext>
                  </a:extLst>
                </a:gridCol>
              </a:tblGrid>
              <a:tr h="292100">
                <a:tc>
                  <a:txBody>
                    <a:bodyPr/>
                    <a:lstStyle/>
                    <a:p>
                      <a:pPr algn="ctr">
                        <a:spcAft>
                          <a:spcPts val="0"/>
                        </a:spcAft>
                        <a:tabLst>
                          <a:tab pos="5581015" algn="l"/>
                        </a:tabLst>
                      </a:pPr>
                      <a:r>
                        <a:rPr lang="en-IN" sz="1400">
                          <a:effectLst/>
                        </a:rPr>
                        <a:t>MODEL</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PRECI</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spcAft>
                          <a:spcPts val="0"/>
                        </a:spcAft>
                        <a:tabLst>
                          <a:tab pos="5581015" algn="l"/>
                        </a:tabLst>
                      </a:pPr>
                      <a:r>
                        <a:rPr lang="en-IN" sz="1400">
                          <a:effectLst/>
                        </a:rPr>
                        <a:t>SION</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REC</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spcAft>
                          <a:spcPts val="0"/>
                        </a:spcAft>
                        <a:tabLst>
                          <a:tab pos="5581015" algn="l"/>
                        </a:tabLst>
                      </a:pPr>
                      <a:r>
                        <a:rPr lang="en-IN" sz="1400">
                          <a:effectLst/>
                        </a:rPr>
                        <a:t>ALL</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F1-S</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spcAft>
                          <a:spcPts val="0"/>
                        </a:spcAft>
                        <a:tabLst>
                          <a:tab pos="5581015" algn="l"/>
                        </a:tabLst>
                      </a:pPr>
                      <a:r>
                        <a:rPr lang="en-IN" sz="1400">
                          <a:effectLst/>
                        </a:rPr>
                        <a:t>CORE</a:t>
                      </a:r>
                      <a:endParaRPr lang="en-IN" sz="1000">
                        <a:effectLst/>
                        <a:latin typeface="Calibri Light" panose="020F0302020204030204" pitchFamily="34" charset="0"/>
                        <a:ea typeface="Symbol" panose="05050102010706020507" pitchFamily="18" charset="2"/>
                      </a:endParaRPr>
                    </a:p>
                  </a:txBody>
                  <a:tcPr marL="68580" marR="68580" marT="0" marB="0"/>
                </a:tc>
                <a:extLst>
                  <a:ext uri="{0D108BD9-81ED-4DB2-BD59-A6C34878D82A}">
                    <a16:rowId xmlns:a16="http://schemas.microsoft.com/office/drawing/2014/main" val="3231127096"/>
                  </a:ext>
                </a:extLst>
              </a:tr>
              <a:tr h="292100">
                <a:tc>
                  <a:txBody>
                    <a:bodyPr/>
                    <a:lstStyle/>
                    <a:p>
                      <a:pPr>
                        <a:spcAft>
                          <a:spcPts val="0"/>
                        </a:spcAft>
                        <a:tabLst>
                          <a:tab pos="5581015" algn="l"/>
                        </a:tabLst>
                      </a:pPr>
                      <a:r>
                        <a:rPr lang="en-IN" sz="1400" dirty="0">
                          <a:effectLst/>
                        </a:rPr>
                        <a:t> </a:t>
                      </a:r>
                      <a:endParaRPr lang="en-IN" sz="1000" dirty="0">
                        <a:effectLst/>
                        <a:latin typeface="Calibri Light" panose="020F0302020204030204" pitchFamily="34" charset="0"/>
                        <a:ea typeface="Symbol" panose="05050102010706020507" pitchFamily="18" charset="2"/>
                      </a:endParaRPr>
                    </a:p>
                  </a:txBody>
                  <a:tcPr marL="68580" marR="68580" marT="0" marB="0"/>
                </a:tc>
                <a:tc>
                  <a:txBody>
                    <a:bodyPr/>
                    <a:lstStyle/>
                    <a:p>
                      <a:pPr>
                        <a:spcAft>
                          <a:spcPts val="0"/>
                        </a:spcAft>
                        <a:tabLst>
                          <a:tab pos="5581015" algn="l"/>
                        </a:tabLst>
                      </a:pPr>
                      <a:r>
                        <a:rPr lang="en-IN" sz="1400">
                          <a:effectLst/>
                        </a:rPr>
                        <a:t>Macro Avg</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spcAft>
                          <a:spcPts val="0"/>
                        </a:spcAft>
                        <a:tabLst>
                          <a:tab pos="5581015" algn="l"/>
                        </a:tabLst>
                      </a:pPr>
                      <a:r>
                        <a:rPr lang="en-IN" sz="1400">
                          <a:effectLst/>
                        </a:rPr>
                        <a:t>Weighted Avg</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spcAft>
                          <a:spcPts val="0"/>
                        </a:spcAft>
                        <a:tabLst>
                          <a:tab pos="5581015" algn="l"/>
                        </a:tabLst>
                      </a:pPr>
                      <a:r>
                        <a:rPr lang="en-IN" sz="1400">
                          <a:effectLst/>
                        </a:rPr>
                        <a:t>Macro Avg</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spcAft>
                          <a:spcPts val="0"/>
                        </a:spcAft>
                        <a:tabLst>
                          <a:tab pos="5581015" algn="l"/>
                        </a:tabLst>
                      </a:pPr>
                      <a:r>
                        <a:rPr lang="en-IN" sz="1400">
                          <a:effectLst/>
                        </a:rPr>
                        <a:t>Weighted Avg</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spcAft>
                          <a:spcPts val="0"/>
                        </a:spcAft>
                        <a:tabLst>
                          <a:tab pos="5581015" algn="l"/>
                        </a:tabLst>
                      </a:pPr>
                      <a:r>
                        <a:rPr lang="en-IN" sz="1400">
                          <a:effectLst/>
                        </a:rPr>
                        <a:t>Macro Avg</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spcAft>
                          <a:spcPts val="0"/>
                        </a:spcAft>
                        <a:tabLst>
                          <a:tab pos="5581015" algn="l"/>
                        </a:tabLst>
                      </a:pPr>
                      <a:r>
                        <a:rPr lang="en-IN" sz="1400">
                          <a:effectLst/>
                        </a:rPr>
                        <a:t>Weighted Avg</a:t>
                      </a:r>
                      <a:endParaRPr lang="en-IN" sz="1000">
                        <a:effectLst/>
                        <a:latin typeface="Calibri Light" panose="020F0302020204030204" pitchFamily="34" charset="0"/>
                        <a:ea typeface="Symbol" panose="05050102010706020507" pitchFamily="18" charset="2"/>
                      </a:endParaRPr>
                    </a:p>
                  </a:txBody>
                  <a:tcPr marL="68580" marR="68580" marT="0" marB="0"/>
                </a:tc>
                <a:extLst>
                  <a:ext uri="{0D108BD9-81ED-4DB2-BD59-A6C34878D82A}">
                    <a16:rowId xmlns:a16="http://schemas.microsoft.com/office/drawing/2014/main" val="360962299"/>
                  </a:ext>
                </a:extLst>
              </a:tr>
              <a:tr h="292100">
                <a:tc>
                  <a:txBody>
                    <a:bodyPr/>
                    <a:lstStyle/>
                    <a:p>
                      <a:pPr>
                        <a:spcAft>
                          <a:spcPts val="0"/>
                        </a:spcAft>
                        <a:tabLst>
                          <a:tab pos="5581015" algn="l"/>
                        </a:tabLst>
                      </a:pPr>
                      <a:r>
                        <a:rPr lang="en-IN" sz="1400" dirty="0">
                          <a:effectLst/>
                        </a:rPr>
                        <a:t>K-Nearest Neighbour</a:t>
                      </a:r>
                      <a:endParaRPr lang="en-IN" sz="1000" dirty="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0.76</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dirty="0">
                          <a:effectLst/>
                        </a:rPr>
                        <a:t>0.82</a:t>
                      </a:r>
                      <a:endParaRPr lang="en-IN" sz="1000" dirty="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dirty="0">
                          <a:effectLst/>
                        </a:rPr>
                        <a:t>0.60</a:t>
                      </a:r>
                      <a:endParaRPr lang="en-IN" sz="1000" dirty="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0.75</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0.62</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0.74</a:t>
                      </a:r>
                      <a:endParaRPr lang="en-IN" sz="1000">
                        <a:effectLst/>
                        <a:latin typeface="Calibri Light" panose="020F0302020204030204" pitchFamily="34" charset="0"/>
                        <a:ea typeface="Symbol" panose="05050102010706020507" pitchFamily="18" charset="2"/>
                      </a:endParaRPr>
                    </a:p>
                  </a:txBody>
                  <a:tcPr marL="68580" marR="68580" marT="0" marB="0"/>
                </a:tc>
                <a:extLst>
                  <a:ext uri="{0D108BD9-81ED-4DB2-BD59-A6C34878D82A}">
                    <a16:rowId xmlns:a16="http://schemas.microsoft.com/office/drawing/2014/main" val="2866144374"/>
                  </a:ext>
                </a:extLst>
              </a:tr>
              <a:tr h="292100">
                <a:tc>
                  <a:txBody>
                    <a:bodyPr/>
                    <a:lstStyle/>
                    <a:p>
                      <a:pPr>
                        <a:spcAft>
                          <a:spcPts val="0"/>
                        </a:spcAft>
                        <a:tabLst>
                          <a:tab pos="5581015" algn="l"/>
                        </a:tabLst>
                      </a:pPr>
                      <a:r>
                        <a:rPr lang="en-IN" sz="1400">
                          <a:effectLst/>
                        </a:rPr>
                        <a:t>Logistic Regression</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0.73</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0.78</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dirty="0">
                          <a:effectLst/>
                        </a:rPr>
                        <a:t>0.80</a:t>
                      </a:r>
                      <a:endParaRPr lang="en-IN" sz="1000" dirty="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0.88</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0.76</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0.82</a:t>
                      </a:r>
                      <a:endParaRPr lang="en-IN" sz="1000">
                        <a:effectLst/>
                        <a:latin typeface="Calibri Light" panose="020F0302020204030204" pitchFamily="34" charset="0"/>
                        <a:ea typeface="Symbol" panose="05050102010706020507" pitchFamily="18" charset="2"/>
                      </a:endParaRPr>
                    </a:p>
                  </a:txBody>
                  <a:tcPr marL="68580" marR="68580" marT="0" marB="0"/>
                </a:tc>
                <a:extLst>
                  <a:ext uri="{0D108BD9-81ED-4DB2-BD59-A6C34878D82A}">
                    <a16:rowId xmlns:a16="http://schemas.microsoft.com/office/drawing/2014/main" val="2756495263"/>
                  </a:ext>
                </a:extLst>
              </a:tr>
              <a:tr h="292100">
                <a:tc>
                  <a:txBody>
                    <a:bodyPr/>
                    <a:lstStyle/>
                    <a:p>
                      <a:pPr>
                        <a:spcAft>
                          <a:spcPts val="0"/>
                        </a:spcAft>
                        <a:tabLst>
                          <a:tab pos="5581015" algn="l"/>
                        </a:tabLst>
                      </a:pPr>
                      <a:r>
                        <a:rPr lang="en-IN" sz="1400">
                          <a:effectLst/>
                        </a:rPr>
                        <a:t>Naive Bayes</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0.73</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0.78</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dirty="0">
                          <a:effectLst/>
                        </a:rPr>
                        <a:t>0.80</a:t>
                      </a:r>
                      <a:endParaRPr lang="en-IN" sz="1000" dirty="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0.88</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0.76</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0.72</a:t>
                      </a:r>
                      <a:endParaRPr lang="en-IN" sz="1000">
                        <a:effectLst/>
                        <a:latin typeface="Calibri Light" panose="020F0302020204030204" pitchFamily="34" charset="0"/>
                        <a:ea typeface="Symbol" panose="05050102010706020507" pitchFamily="18" charset="2"/>
                      </a:endParaRPr>
                    </a:p>
                  </a:txBody>
                  <a:tcPr marL="68580" marR="68580" marT="0" marB="0"/>
                </a:tc>
                <a:extLst>
                  <a:ext uri="{0D108BD9-81ED-4DB2-BD59-A6C34878D82A}">
                    <a16:rowId xmlns:a16="http://schemas.microsoft.com/office/drawing/2014/main" val="2001302289"/>
                  </a:ext>
                </a:extLst>
              </a:tr>
              <a:tr h="292100">
                <a:tc>
                  <a:txBody>
                    <a:bodyPr/>
                    <a:lstStyle/>
                    <a:p>
                      <a:pPr>
                        <a:spcAft>
                          <a:spcPts val="0"/>
                        </a:spcAft>
                        <a:tabLst>
                          <a:tab pos="5581015" algn="l"/>
                        </a:tabLst>
                      </a:pPr>
                      <a:r>
                        <a:rPr lang="en-IN" sz="1400">
                          <a:effectLst/>
                        </a:rPr>
                        <a:t>Random Forest</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1.00</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1.00</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dirty="0">
                          <a:effectLst/>
                        </a:rPr>
                        <a:t>1.00</a:t>
                      </a:r>
                      <a:endParaRPr lang="en-IN" sz="1000" dirty="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1.00</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a:effectLst/>
                        </a:rPr>
                        <a:t>1.00</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5581015" algn="l"/>
                        </a:tabLst>
                      </a:pPr>
                      <a:r>
                        <a:rPr lang="en-IN" sz="1400" dirty="0">
                          <a:effectLst/>
                        </a:rPr>
                        <a:t>1.00</a:t>
                      </a:r>
                      <a:endParaRPr lang="en-IN" sz="1000" dirty="0">
                        <a:effectLst/>
                        <a:latin typeface="Calibri Light" panose="020F0302020204030204" pitchFamily="34" charset="0"/>
                        <a:ea typeface="Symbol" panose="05050102010706020507" pitchFamily="18" charset="2"/>
                      </a:endParaRPr>
                    </a:p>
                  </a:txBody>
                  <a:tcPr marL="68580" marR="68580" marT="0" marB="0"/>
                </a:tc>
                <a:extLst>
                  <a:ext uri="{0D108BD9-81ED-4DB2-BD59-A6C34878D82A}">
                    <a16:rowId xmlns:a16="http://schemas.microsoft.com/office/drawing/2014/main" val="1008393410"/>
                  </a:ext>
                </a:extLst>
              </a:tr>
            </a:tbl>
          </a:graphicData>
        </a:graphic>
      </p:graphicFrame>
    </p:spTree>
    <p:extLst>
      <p:ext uri="{BB962C8B-B14F-4D97-AF65-F5344CB8AC3E}">
        <p14:creationId xmlns:p14="http://schemas.microsoft.com/office/powerpoint/2010/main" val="2383654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97F57-2F1E-4F56-866D-A15B870856C9}"/>
              </a:ext>
            </a:extLst>
          </p:cNvPr>
          <p:cNvSpPr>
            <a:spLocks noGrp="1"/>
          </p:cNvSpPr>
          <p:nvPr>
            <p:ph type="title"/>
          </p:nvPr>
        </p:nvSpPr>
        <p:spPr>
          <a:xfrm>
            <a:off x="0" y="18255"/>
            <a:ext cx="3176337" cy="1325563"/>
          </a:xfrm>
        </p:spPr>
        <p:txBody>
          <a:bodyPr/>
          <a:lstStyle/>
          <a:p>
            <a:r>
              <a:rPr lang="en-IN" b="1" u="sng" dirty="0">
                <a:solidFill>
                  <a:srgbClr val="FFFF00"/>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0400A59A-EB51-4B42-9474-9BA4D26BC28B}"/>
              </a:ext>
            </a:extLst>
          </p:cNvPr>
          <p:cNvSpPr>
            <a:spLocks noGrp="1"/>
          </p:cNvSpPr>
          <p:nvPr>
            <p:ph idx="1"/>
          </p:nvPr>
        </p:nvSpPr>
        <p:spPr>
          <a:xfrm>
            <a:off x="0" y="1343817"/>
            <a:ext cx="5903495" cy="5495927"/>
          </a:xfrm>
        </p:spPr>
        <p:txBody>
          <a:bodyPr/>
          <a:lstStyle/>
          <a:p>
            <a:r>
              <a:rPr lang="en-US" dirty="0">
                <a:solidFill>
                  <a:schemeClr val="bg1"/>
                </a:solidFill>
                <a:latin typeface="Times New Roman" panose="02020603050405020304" pitchFamily="18" charset="0"/>
                <a:cs typeface="Times New Roman" panose="02020603050405020304" pitchFamily="18" charset="0"/>
              </a:rPr>
              <a:t>A predictive model for drug classification on the basis of various attributes of a patient has been positively established leading in the completion of objective of our project. For drug classification tasks, the efficiency of machine learning techniques being used can give more precise and accurate output using </a:t>
            </a:r>
            <a:r>
              <a:rPr lang="en-IN" dirty="0">
                <a:solidFill>
                  <a:schemeClr val="bg1"/>
                </a:solidFill>
                <a:latin typeface="Times New Roman" panose="02020603050405020304" pitchFamily="18" charset="0"/>
                <a:cs typeface="Times New Roman" panose="02020603050405020304" pitchFamily="18" charset="0"/>
              </a:rPr>
              <a:t>hyperparameters tuning through grid search with 5 fold cross validation technique.</a:t>
            </a:r>
            <a:endParaRPr lang="en-IN" dirty="0">
              <a:solidFill>
                <a:schemeClr val="bg1"/>
              </a:solidFill>
            </a:endParaRPr>
          </a:p>
        </p:txBody>
      </p:sp>
    </p:spTree>
    <p:extLst>
      <p:ext uri="{BB962C8B-B14F-4D97-AF65-F5344CB8AC3E}">
        <p14:creationId xmlns:p14="http://schemas.microsoft.com/office/powerpoint/2010/main" val="4050658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EE83-C8AB-4152-B685-1F890FECA2EB}"/>
              </a:ext>
            </a:extLst>
          </p:cNvPr>
          <p:cNvSpPr>
            <a:spLocks noGrp="1"/>
          </p:cNvSpPr>
          <p:nvPr>
            <p:ph type="title"/>
          </p:nvPr>
        </p:nvSpPr>
        <p:spPr>
          <a:xfrm>
            <a:off x="0" y="0"/>
            <a:ext cx="5618480" cy="1325563"/>
          </a:xfrm>
        </p:spPr>
        <p:txBody>
          <a:bodyPr/>
          <a:lstStyle/>
          <a:p>
            <a:r>
              <a:rPr lang="en-IN" b="1" u="sng" dirty="0">
                <a:solidFill>
                  <a:srgbClr val="FFFF00"/>
                </a:solidFill>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1F06DA6C-7F36-48E3-912D-56845F790AA2}"/>
              </a:ext>
            </a:extLst>
          </p:cNvPr>
          <p:cNvSpPr>
            <a:spLocks noGrp="1"/>
          </p:cNvSpPr>
          <p:nvPr>
            <p:ph idx="1"/>
          </p:nvPr>
        </p:nvSpPr>
        <p:spPr>
          <a:xfrm>
            <a:off x="0" y="1917065"/>
            <a:ext cx="5618480" cy="3051175"/>
          </a:xfrm>
        </p:spPr>
        <p:txBody>
          <a:bodyPr/>
          <a:lstStyle/>
          <a:p>
            <a:r>
              <a:rPr lang="en-IN" sz="2000" dirty="0">
                <a:solidFill>
                  <a:schemeClr val="bg1"/>
                </a:solidFill>
              </a:rPr>
              <a:t>[1]Gala, </a:t>
            </a:r>
            <a:r>
              <a:rPr lang="en-IN" sz="2000" dirty="0" err="1">
                <a:solidFill>
                  <a:schemeClr val="bg1"/>
                </a:solidFill>
              </a:rPr>
              <a:t>Dhrumil</a:t>
            </a:r>
            <a:r>
              <a:rPr lang="en-IN" sz="2000" dirty="0">
                <a:solidFill>
                  <a:schemeClr val="bg1"/>
                </a:solidFill>
              </a:rPr>
              <a:t> </a:t>
            </a:r>
            <a:r>
              <a:rPr lang="en-IN" sz="2000" dirty="0" err="1">
                <a:solidFill>
                  <a:schemeClr val="bg1"/>
                </a:solidFill>
              </a:rPr>
              <a:t>Vinil</a:t>
            </a:r>
            <a:r>
              <a:rPr lang="en-IN" sz="2000" dirty="0">
                <a:solidFill>
                  <a:schemeClr val="bg1"/>
                </a:solidFill>
              </a:rPr>
              <a:t> et al. “Drug Classification using Machine Learning and Interpretability.” </a:t>
            </a:r>
            <a:r>
              <a:rPr lang="en-IN" sz="2000" i="1" dirty="0">
                <a:solidFill>
                  <a:schemeClr val="bg1"/>
                </a:solidFill>
              </a:rPr>
              <a:t>2021 Smart Technologies, Communication and Robotics (STCR)</a:t>
            </a:r>
            <a:r>
              <a:rPr lang="en-IN" sz="2000" dirty="0">
                <a:solidFill>
                  <a:schemeClr val="bg1"/>
                </a:solidFill>
              </a:rPr>
              <a:t> (2021): 1-8.</a:t>
            </a:r>
          </a:p>
          <a:p>
            <a:pPr marL="0" indent="0">
              <a:buNone/>
            </a:pPr>
            <a:endParaRPr lang="en-IN" sz="2000" dirty="0">
              <a:solidFill>
                <a:schemeClr val="bg1"/>
              </a:solidFill>
            </a:endParaRPr>
          </a:p>
          <a:p>
            <a:r>
              <a:rPr lang="en-IN" sz="2000" dirty="0">
                <a:solidFill>
                  <a:schemeClr val="bg1"/>
                </a:solidFill>
              </a:rPr>
              <a:t>[2]</a:t>
            </a:r>
            <a:r>
              <a:rPr lang="en-IN" sz="2000" dirty="0" err="1">
                <a:solidFill>
                  <a:schemeClr val="bg1"/>
                </a:solidFill>
              </a:rPr>
              <a:t>Mridha</a:t>
            </a:r>
            <a:r>
              <a:rPr lang="en-IN" sz="2000" dirty="0">
                <a:solidFill>
                  <a:schemeClr val="bg1"/>
                </a:solidFill>
              </a:rPr>
              <a:t>, Krishna &amp; </a:t>
            </a:r>
            <a:r>
              <a:rPr lang="en-IN" sz="2000" dirty="0" err="1">
                <a:solidFill>
                  <a:schemeClr val="bg1"/>
                </a:solidFill>
              </a:rPr>
              <a:t>Bappon</a:t>
            </a:r>
            <a:r>
              <a:rPr lang="en-IN" sz="2000" dirty="0">
                <a:solidFill>
                  <a:schemeClr val="bg1"/>
                </a:solidFill>
              </a:rPr>
              <a:t>, </a:t>
            </a:r>
            <a:r>
              <a:rPr lang="en-IN" sz="2000" dirty="0" err="1">
                <a:solidFill>
                  <a:schemeClr val="bg1"/>
                </a:solidFill>
              </a:rPr>
              <a:t>Suborno</a:t>
            </a:r>
            <a:r>
              <a:rPr lang="en-IN" sz="2000" dirty="0">
                <a:solidFill>
                  <a:schemeClr val="bg1"/>
                </a:solidFill>
              </a:rPr>
              <a:t> Deb &amp; </a:t>
            </a:r>
            <a:r>
              <a:rPr lang="en-IN" sz="2000" dirty="0" err="1">
                <a:solidFill>
                  <a:schemeClr val="bg1"/>
                </a:solidFill>
              </a:rPr>
              <a:t>Sabuj</a:t>
            </a:r>
            <a:r>
              <a:rPr lang="en-IN" sz="2000" dirty="0">
                <a:solidFill>
                  <a:schemeClr val="bg1"/>
                </a:solidFill>
              </a:rPr>
              <a:t>, Shahriar &amp; </a:t>
            </a:r>
            <a:r>
              <a:rPr lang="en-IN" sz="2000" dirty="0" err="1">
                <a:solidFill>
                  <a:schemeClr val="bg1"/>
                </a:solidFill>
              </a:rPr>
              <a:t>Sarker</a:t>
            </a:r>
            <a:r>
              <a:rPr lang="en-IN" sz="2000" dirty="0">
                <a:solidFill>
                  <a:schemeClr val="bg1"/>
                </a:solidFill>
              </a:rPr>
              <a:t>, </a:t>
            </a:r>
            <a:r>
              <a:rPr lang="en-IN" sz="2000" dirty="0" err="1">
                <a:solidFill>
                  <a:schemeClr val="bg1"/>
                </a:solidFill>
              </a:rPr>
              <a:t>Tasnim</a:t>
            </a:r>
            <a:r>
              <a:rPr lang="en-IN" sz="2000" dirty="0">
                <a:solidFill>
                  <a:schemeClr val="bg1"/>
                </a:solidFill>
              </a:rPr>
              <a:t>. (2024). Explainable Machine Learning for Drug Classification. 10.1007/978-981-99-8661-3_48.</a:t>
            </a:r>
          </a:p>
          <a:p>
            <a:endParaRPr lang="en-IN" dirty="0"/>
          </a:p>
        </p:txBody>
      </p:sp>
    </p:spTree>
    <p:extLst>
      <p:ext uri="{BB962C8B-B14F-4D97-AF65-F5344CB8AC3E}">
        <p14:creationId xmlns:p14="http://schemas.microsoft.com/office/powerpoint/2010/main" val="354105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EEBC0-3D3A-4D5B-8BC6-BCDBEAD27BD2}"/>
              </a:ext>
            </a:extLst>
          </p:cNvPr>
          <p:cNvSpPr>
            <a:spLocks noGrp="1"/>
          </p:cNvSpPr>
          <p:nvPr>
            <p:ph type="title"/>
          </p:nvPr>
        </p:nvSpPr>
        <p:spPr>
          <a:xfrm>
            <a:off x="-16042" y="0"/>
            <a:ext cx="10515600" cy="1325563"/>
          </a:xfrm>
        </p:spPr>
        <p:txBody>
          <a:bodyPr/>
          <a:lstStyle/>
          <a:p>
            <a:r>
              <a:rPr lang="en-IN" dirty="0">
                <a:solidFill>
                  <a:srgbClr val="FFFF00"/>
                </a:solidFill>
                <a:latin typeface="Times New Roman" panose="02020603050405020304" pitchFamily="18" charset="0"/>
                <a:cs typeface="Times New Roman" panose="02020603050405020304" pitchFamily="18" charset="0"/>
              </a:rPr>
              <a:t>Content:</a:t>
            </a:r>
          </a:p>
        </p:txBody>
      </p:sp>
      <p:sp>
        <p:nvSpPr>
          <p:cNvPr id="3" name="Content Placeholder 2">
            <a:extLst>
              <a:ext uri="{FF2B5EF4-FFF2-40B4-BE49-F238E27FC236}">
                <a16:creationId xmlns:a16="http://schemas.microsoft.com/office/drawing/2014/main" id="{9BF87E84-E819-4FD6-A848-5BD94345EE1F}"/>
              </a:ext>
            </a:extLst>
          </p:cNvPr>
          <p:cNvSpPr>
            <a:spLocks noGrp="1"/>
          </p:cNvSpPr>
          <p:nvPr>
            <p:ph idx="1"/>
          </p:nvPr>
        </p:nvSpPr>
        <p:spPr>
          <a:xfrm>
            <a:off x="-16042" y="1325563"/>
            <a:ext cx="10515600" cy="4351338"/>
          </a:xfrm>
        </p:spPr>
        <p:txBody>
          <a:bodyPr/>
          <a:lstStyle/>
          <a:p>
            <a:r>
              <a:rPr lang="en-US" dirty="0">
                <a:solidFill>
                  <a:schemeClr val="bg1"/>
                </a:solidFill>
                <a:latin typeface="Times New Roman" panose="02020603050405020304" pitchFamily="18" charset="0"/>
                <a:cs typeface="Times New Roman" panose="02020603050405020304" pitchFamily="18" charset="0"/>
              </a:rPr>
              <a:t>Introduction</a:t>
            </a:r>
          </a:p>
          <a:p>
            <a:r>
              <a:rPr lang="en-US" dirty="0">
                <a:solidFill>
                  <a:schemeClr val="bg1"/>
                </a:solidFill>
                <a:latin typeface="Times New Roman" panose="02020603050405020304" pitchFamily="18" charset="0"/>
                <a:cs typeface="Times New Roman" panose="02020603050405020304" pitchFamily="18" charset="0"/>
              </a:rPr>
              <a:t>Objective</a:t>
            </a:r>
          </a:p>
          <a:p>
            <a:r>
              <a:rPr lang="en-US" dirty="0">
                <a:solidFill>
                  <a:schemeClr val="bg1"/>
                </a:solidFill>
                <a:latin typeface="Times New Roman" panose="02020603050405020304" pitchFamily="18" charset="0"/>
                <a:cs typeface="Times New Roman" panose="02020603050405020304" pitchFamily="18" charset="0"/>
              </a:rPr>
              <a:t>Methodology</a:t>
            </a:r>
          </a:p>
          <a:p>
            <a:r>
              <a:rPr lang="en-US" dirty="0">
                <a:solidFill>
                  <a:schemeClr val="bg1"/>
                </a:solidFill>
                <a:latin typeface="Times New Roman" panose="02020603050405020304" pitchFamily="18" charset="0"/>
                <a:cs typeface="Times New Roman" panose="02020603050405020304" pitchFamily="18" charset="0"/>
              </a:rPr>
              <a:t>Result</a:t>
            </a:r>
          </a:p>
          <a:p>
            <a:r>
              <a:rPr lang="en-US" dirty="0">
                <a:solidFill>
                  <a:schemeClr val="bg1"/>
                </a:solidFill>
                <a:latin typeface="Times New Roman" panose="02020603050405020304" pitchFamily="18" charset="0"/>
                <a:cs typeface="Times New Roman" panose="02020603050405020304" pitchFamily="18" charset="0"/>
              </a:rPr>
              <a:t>Conclusion</a:t>
            </a:r>
          </a:p>
          <a:p>
            <a:r>
              <a:rPr lang="en-US" dirty="0">
                <a:solidFill>
                  <a:schemeClr val="bg1"/>
                </a:solidFill>
                <a:latin typeface="Times New Roman" panose="02020603050405020304" pitchFamily="18" charset="0"/>
                <a:cs typeface="Times New Roman" panose="02020603050405020304" pitchFamily="18" charset="0"/>
              </a:rPr>
              <a:t>References</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6844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7E61C-5685-4D10-9124-000B9543FC3B}"/>
              </a:ext>
            </a:extLst>
          </p:cNvPr>
          <p:cNvSpPr>
            <a:spLocks noGrp="1"/>
          </p:cNvSpPr>
          <p:nvPr>
            <p:ph type="title"/>
          </p:nvPr>
        </p:nvSpPr>
        <p:spPr>
          <a:xfrm>
            <a:off x="0" y="0"/>
            <a:ext cx="10515600" cy="1325563"/>
          </a:xfrm>
        </p:spPr>
        <p:txBody>
          <a:bodyPr/>
          <a:lstStyle/>
          <a:p>
            <a:r>
              <a:rPr lang="en-IN" b="1" u="sng" dirty="0">
                <a:solidFill>
                  <a:srgbClr val="FFFF00"/>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DFD574AD-47E9-4543-A960-89F7777B9EB0}"/>
              </a:ext>
            </a:extLst>
          </p:cNvPr>
          <p:cNvSpPr>
            <a:spLocks noGrp="1"/>
          </p:cNvSpPr>
          <p:nvPr>
            <p:ph idx="1"/>
          </p:nvPr>
        </p:nvSpPr>
        <p:spPr>
          <a:xfrm>
            <a:off x="0" y="1325563"/>
            <a:ext cx="10515600" cy="4351338"/>
          </a:xfrm>
        </p:spPr>
        <p:txBody>
          <a:bodyPr/>
          <a:lstStyle/>
          <a:p>
            <a:r>
              <a:rPr lang="en-US" dirty="0">
                <a:solidFill>
                  <a:schemeClr val="bg1"/>
                </a:solidFill>
                <a:latin typeface="Times New Roman" panose="02020603050405020304" pitchFamily="18" charset="0"/>
                <a:cs typeface="Times New Roman" panose="02020603050405020304" pitchFamily="18" charset="0"/>
              </a:rPr>
              <a:t>National Institute of Health (NIH) reported that nearly 98,000 people die annually, because of mistakes committed by medical professionals in hospitals in a ratio of 1:5 doses. Deaths in India, due to adverse drug reactions (ADRs) are estimated to be around 400,000 annually in 720,000 ADRs</a:t>
            </a:r>
          </a:p>
          <a:p>
            <a:r>
              <a:rPr lang="en-US" dirty="0">
                <a:solidFill>
                  <a:schemeClr val="bg1"/>
                </a:solidFill>
                <a:latin typeface="Times New Roman" panose="02020603050405020304" pitchFamily="18" charset="0"/>
                <a:cs typeface="Times New Roman" panose="02020603050405020304" pitchFamily="18" charset="0"/>
              </a:rPr>
              <a:t>Regardless of advances in medical technology solutions currently available do not provide reliable drug classification often.</a:t>
            </a:r>
          </a:p>
          <a:p>
            <a:r>
              <a:rPr lang="en-US" dirty="0">
                <a:solidFill>
                  <a:schemeClr val="bg1"/>
                </a:solidFill>
                <a:latin typeface="Times New Roman" panose="02020603050405020304" pitchFamily="18" charset="0"/>
                <a:cs typeface="Times New Roman" panose="02020603050405020304" pitchFamily="18" charset="0"/>
              </a:rPr>
              <a:t>Goal is to tackle this urgent problem by using machine learning (ML) techniques to build a predictive model which can classify drug based on patient characteristics accurately.</a:t>
            </a:r>
          </a:p>
        </p:txBody>
      </p:sp>
    </p:spTree>
    <p:extLst>
      <p:ext uri="{BB962C8B-B14F-4D97-AF65-F5344CB8AC3E}">
        <p14:creationId xmlns:p14="http://schemas.microsoft.com/office/powerpoint/2010/main" val="3459884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E8B91-6F5F-416F-AE10-F90E1AA71C3A}"/>
              </a:ext>
            </a:extLst>
          </p:cNvPr>
          <p:cNvSpPr>
            <a:spLocks noGrp="1"/>
          </p:cNvSpPr>
          <p:nvPr>
            <p:ph type="title"/>
          </p:nvPr>
        </p:nvSpPr>
        <p:spPr>
          <a:xfrm>
            <a:off x="0" y="18255"/>
            <a:ext cx="10515600" cy="1325563"/>
          </a:xfrm>
        </p:spPr>
        <p:txBody>
          <a:bodyPr/>
          <a:lstStyle/>
          <a:p>
            <a:r>
              <a:rPr lang="en-IN" b="1" u="sng" dirty="0">
                <a:solidFill>
                  <a:srgbClr val="FFFF00"/>
                </a:solidFill>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1EB5E509-7403-42AA-8C70-71BA3C4B26ED}"/>
              </a:ext>
            </a:extLst>
          </p:cNvPr>
          <p:cNvSpPr>
            <a:spLocks noGrp="1"/>
          </p:cNvSpPr>
          <p:nvPr>
            <p:ph idx="1"/>
          </p:nvPr>
        </p:nvSpPr>
        <p:spPr>
          <a:xfrm>
            <a:off x="0" y="1343817"/>
            <a:ext cx="5662863" cy="5495927"/>
          </a:xfrm>
        </p:spPr>
        <p:txBody>
          <a:bodyPr/>
          <a:lstStyle/>
          <a:p>
            <a:r>
              <a:rPr lang="en-IN" dirty="0">
                <a:solidFill>
                  <a:schemeClr val="bg1"/>
                </a:solidFill>
                <a:latin typeface="Times New Roman" panose="02020603050405020304" pitchFamily="18" charset="0"/>
                <a:cs typeface="Times New Roman" panose="02020603050405020304" pitchFamily="18" charset="0"/>
              </a:rPr>
              <a:t>To build a robust model for drug classification using hyperparameter tuning with the help of Grid Search with five fold cross validation technique for the precise and accurate prediction of machine learning model and improve the healthcare society.</a:t>
            </a:r>
          </a:p>
          <a:p>
            <a:r>
              <a:rPr lang="en-IN" dirty="0">
                <a:solidFill>
                  <a:schemeClr val="bg1"/>
                </a:solidFill>
                <a:latin typeface="Times New Roman" panose="02020603050405020304" pitchFamily="18" charset="0"/>
                <a:cs typeface="Times New Roman" panose="02020603050405020304" pitchFamily="18" charset="0"/>
              </a:rPr>
              <a:t>To find the best parameters for the machine models to train with.</a:t>
            </a:r>
          </a:p>
        </p:txBody>
      </p:sp>
    </p:spTree>
    <p:extLst>
      <p:ext uri="{BB962C8B-B14F-4D97-AF65-F5344CB8AC3E}">
        <p14:creationId xmlns:p14="http://schemas.microsoft.com/office/powerpoint/2010/main" val="2454486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8B78D-3920-4146-9682-2C2DFEA16A85}"/>
              </a:ext>
            </a:extLst>
          </p:cNvPr>
          <p:cNvSpPr>
            <a:spLocks noGrp="1"/>
          </p:cNvSpPr>
          <p:nvPr>
            <p:ph type="title"/>
          </p:nvPr>
        </p:nvSpPr>
        <p:spPr>
          <a:xfrm>
            <a:off x="0" y="18255"/>
            <a:ext cx="3513221" cy="1325563"/>
          </a:xfrm>
        </p:spPr>
        <p:txBody>
          <a:bodyPr/>
          <a:lstStyle/>
          <a:p>
            <a:r>
              <a:rPr lang="en-IN" b="1" u="sng" dirty="0">
                <a:solidFill>
                  <a:srgbClr val="FFFF00"/>
                </a:solidFill>
                <a:latin typeface="Times New Roman" panose="02020603050405020304" pitchFamily="18" charset="0"/>
                <a:cs typeface="Times New Roman" panose="02020603050405020304" pitchFamily="18" charset="0"/>
              </a:rPr>
              <a:t>Methodology:</a:t>
            </a:r>
          </a:p>
        </p:txBody>
      </p:sp>
      <p:pic>
        <p:nvPicPr>
          <p:cNvPr id="5" name="Content Placeholder 4">
            <a:extLst>
              <a:ext uri="{FF2B5EF4-FFF2-40B4-BE49-F238E27FC236}">
                <a16:creationId xmlns:a16="http://schemas.microsoft.com/office/drawing/2014/main" id="{BDFE4397-8D71-4567-8B61-EE86592257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4927434" y="1791204"/>
            <a:ext cx="6839745" cy="3293847"/>
          </a:xfrm>
        </p:spPr>
      </p:pic>
      <p:sp>
        <p:nvSpPr>
          <p:cNvPr id="7" name="TextBox 6">
            <a:extLst>
              <a:ext uri="{FF2B5EF4-FFF2-40B4-BE49-F238E27FC236}">
                <a16:creationId xmlns:a16="http://schemas.microsoft.com/office/drawing/2014/main" id="{AE1196A8-479B-4C3B-B4F8-643FB0A3C735}"/>
              </a:ext>
            </a:extLst>
          </p:cNvPr>
          <p:cNvSpPr txBox="1"/>
          <p:nvPr/>
        </p:nvSpPr>
        <p:spPr>
          <a:xfrm>
            <a:off x="0" y="1343818"/>
            <a:ext cx="6550395" cy="7848302"/>
          </a:xfrm>
          <a:prstGeom prst="rect">
            <a:avLst/>
          </a:prstGeom>
          <a:noFill/>
        </p:spPr>
        <p:txBody>
          <a:bodyPr wrap="square" rtlCol="0">
            <a:spAutoFit/>
          </a:bodyPr>
          <a:lstStyle/>
          <a:p>
            <a:pPr marL="457200" indent="-4572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Figure beside shows the methodologies followed in this project.</a:t>
            </a:r>
          </a:p>
          <a:p>
            <a:pPr marL="457200" indent="-4572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Downloaded data set from </a:t>
            </a:r>
            <a:r>
              <a:rPr lang="en-IN" sz="2800" dirty="0" err="1">
                <a:solidFill>
                  <a:schemeClr val="bg1"/>
                </a:solidFill>
                <a:latin typeface="Times New Roman" panose="02020603050405020304" pitchFamily="18" charset="0"/>
                <a:cs typeface="Times New Roman" panose="02020603050405020304" pitchFamily="18" charset="0"/>
              </a:rPr>
              <a:t>Kaggel</a:t>
            </a:r>
            <a:r>
              <a:rPr lang="en-IN" sz="2800" dirty="0">
                <a:solidFill>
                  <a:schemeClr val="bg1"/>
                </a:solidFill>
                <a:latin typeface="Times New Roman" panose="02020603050405020304" pitchFamily="18" charset="0"/>
                <a:cs typeface="Times New Roman" panose="02020603050405020304" pitchFamily="18" charset="0"/>
              </a:rPr>
              <a:t> which has </a:t>
            </a:r>
          </a:p>
          <a:p>
            <a:r>
              <a:rPr lang="en-IN" sz="2800" dirty="0">
                <a:solidFill>
                  <a:schemeClr val="bg1"/>
                </a:solidFill>
                <a:latin typeface="Times New Roman" panose="02020603050405020304" pitchFamily="18" charset="0"/>
                <a:cs typeface="Times New Roman" panose="02020603050405020304" pitchFamily="18" charset="0"/>
              </a:rPr>
              <a:t>     200 rows: Individual patients</a:t>
            </a:r>
          </a:p>
          <a:p>
            <a:r>
              <a:rPr lang="en-IN" sz="2800" dirty="0">
                <a:solidFill>
                  <a:schemeClr val="bg1"/>
                </a:solidFill>
                <a:latin typeface="Times New Roman" panose="02020603050405020304" pitchFamily="18" charset="0"/>
                <a:cs typeface="Times New Roman" panose="02020603050405020304" pitchFamily="18" charset="0"/>
              </a:rPr>
              <a:t>     6 columns: Attributes of patient</a:t>
            </a:r>
          </a:p>
          <a:p>
            <a:pPr marL="457200" indent="-4572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Attributes:</a:t>
            </a:r>
          </a:p>
          <a:p>
            <a:r>
              <a:rPr lang="en-IN" sz="2800" dirty="0">
                <a:solidFill>
                  <a:schemeClr val="bg1"/>
                </a:solidFill>
                <a:latin typeface="Times New Roman" panose="02020603050405020304" pitchFamily="18" charset="0"/>
                <a:cs typeface="Times New Roman" panose="02020603050405020304" pitchFamily="18" charset="0"/>
              </a:rPr>
              <a:t>	Feature variable: Age, Sex, 		BP, Cholesterol, 			</a:t>
            </a:r>
            <a:r>
              <a:rPr lang="en-IN" sz="2800" dirty="0" err="1">
                <a:solidFill>
                  <a:schemeClr val="bg1"/>
                </a:solidFill>
                <a:latin typeface="Times New Roman" panose="02020603050405020304" pitchFamily="18" charset="0"/>
                <a:cs typeface="Times New Roman" panose="02020603050405020304" pitchFamily="18" charset="0"/>
              </a:rPr>
              <a:t>Na_to_K</a:t>
            </a:r>
            <a:r>
              <a:rPr lang="en-IN" sz="2800" dirty="0">
                <a:solidFill>
                  <a:schemeClr val="bg1"/>
                </a:solidFill>
                <a:latin typeface="Times New Roman" panose="02020603050405020304" pitchFamily="18" charset="0"/>
                <a:cs typeface="Times New Roman" panose="02020603050405020304" pitchFamily="18" charset="0"/>
              </a:rPr>
              <a:t>.</a:t>
            </a:r>
          </a:p>
          <a:p>
            <a:r>
              <a:rPr lang="en-IN" sz="2800" dirty="0">
                <a:solidFill>
                  <a:schemeClr val="bg1"/>
                </a:solidFill>
                <a:latin typeface="Times New Roman" panose="02020603050405020304" pitchFamily="18" charset="0"/>
                <a:cs typeface="Times New Roman" panose="02020603050405020304" pitchFamily="18" charset="0"/>
              </a:rPr>
              <a:t>	Target variable: Drug</a:t>
            </a:r>
          </a:p>
          <a:p>
            <a:endParaRPr lang="en-IN"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IN"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IN"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IN"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IN"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IN"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IN"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7515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F8FA8-0633-49F4-B385-732CC471B46A}"/>
              </a:ext>
            </a:extLst>
          </p:cNvPr>
          <p:cNvSpPr>
            <a:spLocks noGrp="1"/>
          </p:cNvSpPr>
          <p:nvPr>
            <p:ph type="title"/>
          </p:nvPr>
        </p:nvSpPr>
        <p:spPr>
          <a:xfrm>
            <a:off x="0" y="18255"/>
            <a:ext cx="3641558" cy="1325563"/>
          </a:xfrm>
        </p:spPr>
        <p:txBody>
          <a:bodyPr/>
          <a:lstStyle/>
          <a:p>
            <a:r>
              <a:rPr lang="en-IN" b="1" u="sng" dirty="0">
                <a:solidFill>
                  <a:srgbClr val="FFFF00"/>
                </a:solidFill>
                <a:latin typeface="Times New Roman" panose="02020603050405020304" pitchFamily="18" charset="0"/>
                <a:cs typeface="Times New Roman" panose="02020603050405020304" pitchFamily="18" charset="0"/>
              </a:rPr>
              <a:t>Methodology:</a:t>
            </a:r>
            <a:endParaRPr lang="en-IN" dirty="0"/>
          </a:p>
        </p:txBody>
      </p:sp>
      <p:sp>
        <p:nvSpPr>
          <p:cNvPr id="3" name="Content Placeholder 2">
            <a:extLst>
              <a:ext uri="{FF2B5EF4-FFF2-40B4-BE49-F238E27FC236}">
                <a16:creationId xmlns:a16="http://schemas.microsoft.com/office/drawing/2014/main" id="{B53529C9-8477-4AE3-A7BC-92856E4D62A4}"/>
              </a:ext>
            </a:extLst>
          </p:cNvPr>
          <p:cNvSpPr>
            <a:spLocks noGrp="1"/>
          </p:cNvSpPr>
          <p:nvPr>
            <p:ph idx="1"/>
          </p:nvPr>
        </p:nvSpPr>
        <p:spPr>
          <a:xfrm>
            <a:off x="0" y="1343818"/>
            <a:ext cx="10515600" cy="4351338"/>
          </a:xfrm>
        </p:spPr>
        <p:txBody>
          <a:bodyPr/>
          <a:lstStyle/>
          <a:p>
            <a:r>
              <a:rPr lang="en-IN" dirty="0">
                <a:solidFill>
                  <a:schemeClr val="bg1"/>
                </a:solidFill>
                <a:latin typeface="Times New Roman" panose="02020603050405020304" pitchFamily="18" charset="0"/>
                <a:cs typeface="Times New Roman" panose="02020603050405020304" pitchFamily="18" charset="0"/>
              </a:rPr>
              <a:t>Data preparation/Data Cleaning</a:t>
            </a:r>
          </a:p>
          <a:p>
            <a:r>
              <a:rPr lang="en-IN" dirty="0">
                <a:solidFill>
                  <a:schemeClr val="bg1"/>
                </a:solidFill>
                <a:latin typeface="Times New Roman" panose="02020603050405020304" pitchFamily="18" charset="0"/>
                <a:cs typeface="Times New Roman" panose="02020603050405020304" pitchFamily="18" charset="0"/>
              </a:rPr>
              <a:t>Data Analysis:</a:t>
            </a:r>
          </a:p>
          <a:p>
            <a:pPr lvl="1"/>
            <a:r>
              <a:rPr lang="en-IN" dirty="0">
                <a:solidFill>
                  <a:schemeClr val="bg1"/>
                </a:solidFill>
                <a:latin typeface="Times New Roman" panose="02020603050405020304" pitchFamily="18" charset="0"/>
                <a:cs typeface="Times New Roman" panose="02020603050405020304" pitchFamily="18" charset="0"/>
              </a:rPr>
              <a:t>Exploratory data analysis</a:t>
            </a:r>
          </a:p>
          <a:p>
            <a:pPr lvl="1"/>
            <a:r>
              <a:rPr lang="en-IN" dirty="0">
                <a:solidFill>
                  <a:schemeClr val="bg1"/>
                </a:solidFill>
                <a:latin typeface="Times New Roman" panose="02020603050405020304" pitchFamily="18" charset="0"/>
                <a:cs typeface="Times New Roman" panose="02020603050405020304" pitchFamily="18" charset="0"/>
              </a:rPr>
              <a:t>Relationship between feature-target variable</a:t>
            </a:r>
            <a:r>
              <a:rPr lang="en-IN" dirty="0">
                <a:solidFill>
                  <a:schemeClr val="bg1"/>
                </a:solidFill>
              </a:rPr>
              <a:t>.</a:t>
            </a:r>
          </a:p>
          <a:p>
            <a:pPr marL="0" indent="0">
              <a:buNone/>
            </a:pPr>
            <a:endParaRPr lang="en-IN" dirty="0">
              <a:solidFill>
                <a:schemeClr val="bg1"/>
              </a:solidFill>
            </a:endParaRPr>
          </a:p>
        </p:txBody>
      </p:sp>
      <p:pic>
        <p:nvPicPr>
          <p:cNvPr id="7" name="Picture 6">
            <a:extLst>
              <a:ext uri="{FF2B5EF4-FFF2-40B4-BE49-F238E27FC236}">
                <a16:creationId xmlns:a16="http://schemas.microsoft.com/office/drawing/2014/main" id="{8BF4A8C8-3934-46D6-BCD3-04315D30A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6151"/>
            <a:ext cx="3811849" cy="3811849"/>
          </a:xfrm>
          <a:prstGeom prst="rect">
            <a:avLst/>
          </a:prstGeom>
        </p:spPr>
      </p:pic>
      <p:pic>
        <p:nvPicPr>
          <p:cNvPr id="9" name="Picture 8">
            <a:extLst>
              <a:ext uri="{FF2B5EF4-FFF2-40B4-BE49-F238E27FC236}">
                <a16:creationId xmlns:a16="http://schemas.microsoft.com/office/drawing/2014/main" id="{7D432259-9C93-4339-BE75-BB214EDF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1849" y="3046151"/>
            <a:ext cx="4128993" cy="3811849"/>
          </a:xfrm>
          <a:prstGeom prst="rect">
            <a:avLst/>
          </a:prstGeom>
        </p:spPr>
      </p:pic>
      <p:pic>
        <p:nvPicPr>
          <p:cNvPr id="11" name="Picture 10">
            <a:extLst>
              <a:ext uri="{FF2B5EF4-FFF2-40B4-BE49-F238E27FC236}">
                <a16:creationId xmlns:a16="http://schemas.microsoft.com/office/drawing/2014/main" id="{3A769311-B3AA-418B-B1BE-E9D4240387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0842" y="3046151"/>
            <a:ext cx="4251158" cy="3811849"/>
          </a:xfrm>
          <a:prstGeom prst="rect">
            <a:avLst/>
          </a:prstGeom>
        </p:spPr>
      </p:pic>
    </p:spTree>
    <p:extLst>
      <p:ext uri="{BB962C8B-B14F-4D97-AF65-F5344CB8AC3E}">
        <p14:creationId xmlns:p14="http://schemas.microsoft.com/office/powerpoint/2010/main" val="3301230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05A92-7349-452D-B324-6700669AD645}"/>
              </a:ext>
            </a:extLst>
          </p:cNvPr>
          <p:cNvSpPr>
            <a:spLocks noGrp="1"/>
          </p:cNvSpPr>
          <p:nvPr>
            <p:ph type="title"/>
          </p:nvPr>
        </p:nvSpPr>
        <p:spPr>
          <a:xfrm>
            <a:off x="0" y="18255"/>
            <a:ext cx="3529263" cy="1325563"/>
          </a:xfrm>
        </p:spPr>
        <p:txBody>
          <a:bodyPr/>
          <a:lstStyle/>
          <a:p>
            <a:r>
              <a:rPr lang="en-IN" b="1" u="sng" dirty="0">
                <a:solidFill>
                  <a:srgbClr val="FFFF00"/>
                </a:solidFill>
                <a:latin typeface="Times New Roman" panose="02020603050405020304" pitchFamily="18" charset="0"/>
                <a:cs typeface="Times New Roman" panose="02020603050405020304" pitchFamily="18" charset="0"/>
              </a:rPr>
              <a:t>Methodology:</a:t>
            </a:r>
            <a:endParaRPr lang="en-IN" dirty="0"/>
          </a:p>
        </p:txBody>
      </p:sp>
      <p:sp>
        <p:nvSpPr>
          <p:cNvPr id="3" name="Content Placeholder 2">
            <a:extLst>
              <a:ext uri="{FF2B5EF4-FFF2-40B4-BE49-F238E27FC236}">
                <a16:creationId xmlns:a16="http://schemas.microsoft.com/office/drawing/2014/main" id="{949C725E-D860-4B75-8EA3-8AF315BCB881}"/>
              </a:ext>
            </a:extLst>
          </p:cNvPr>
          <p:cNvSpPr>
            <a:spLocks noGrp="1"/>
          </p:cNvSpPr>
          <p:nvPr>
            <p:ph idx="1"/>
          </p:nvPr>
        </p:nvSpPr>
        <p:spPr>
          <a:xfrm>
            <a:off x="0" y="1343817"/>
            <a:ext cx="12192000" cy="5495927"/>
          </a:xfrm>
        </p:spPr>
        <p:txBody>
          <a:bodyPr>
            <a:normAutofit/>
          </a:bodyPr>
          <a:lstStyle/>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pPr marL="0" indent="0">
              <a:buNone/>
            </a:pPr>
            <a:endParaRPr lang="en-IN" dirty="0">
              <a:solidFill>
                <a:schemeClr val="bg1"/>
              </a:solidFill>
            </a:endParaRPr>
          </a:p>
          <a:p>
            <a:r>
              <a:rPr lang="en-IN" dirty="0">
                <a:solidFill>
                  <a:schemeClr val="bg1"/>
                </a:solidFill>
                <a:latin typeface="Times New Roman" panose="02020603050405020304" pitchFamily="18" charset="0"/>
                <a:cs typeface="Times New Roman" panose="02020603050405020304" pitchFamily="18" charset="0"/>
              </a:rPr>
              <a:t>g</a:t>
            </a:r>
          </a:p>
        </p:txBody>
      </p:sp>
      <p:pic>
        <p:nvPicPr>
          <p:cNvPr id="5" name="Picture 4">
            <a:extLst>
              <a:ext uri="{FF2B5EF4-FFF2-40B4-BE49-F238E27FC236}">
                <a16:creationId xmlns:a16="http://schemas.microsoft.com/office/drawing/2014/main" id="{AA930346-8416-481A-87D7-F82C0C396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3432"/>
            <a:ext cx="4144071" cy="2728662"/>
          </a:xfrm>
          <a:prstGeom prst="rect">
            <a:avLst/>
          </a:prstGeom>
        </p:spPr>
      </p:pic>
      <p:pic>
        <p:nvPicPr>
          <p:cNvPr id="7" name="Picture 6">
            <a:extLst>
              <a:ext uri="{FF2B5EF4-FFF2-40B4-BE49-F238E27FC236}">
                <a16:creationId xmlns:a16="http://schemas.microsoft.com/office/drawing/2014/main" id="{AA0BDD22-400E-4403-BA3F-B5EBFF867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4070" y="1376111"/>
            <a:ext cx="3769729" cy="2728662"/>
          </a:xfrm>
          <a:prstGeom prst="rect">
            <a:avLst/>
          </a:prstGeom>
        </p:spPr>
      </p:pic>
      <p:pic>
        <p:nvPicPr>
          <p:cNvPr id="9" name="Picture 8">
            <a:extLst>
              <a:ext uri="{FF2B5EF4-FFF2-40B4-BE49-F238E27FC236}">
                <a16:creationId xmlns:a16="http://schemas.microsoft.com/office/drawing/2014/main" id="{117606CB-9894-4284-8E23-AFB748D13D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3802" y="1382420"/>
            <a:ext cx="4278197" cy="2728662"/>
          </a:xfrm>
          <a:prstGeom prst="rect">
            <a:avLst/>
          </a:prstGeom>
        </p:spPr>
      </p:pic>
      <p:pic>
        <p:nvPicPr>
          <p:cNvPr id="11" name="Picture 10">
            <a:extLst>
              <a:ext uri="{FF2B5EF4-FFF2-40B4-BE49-F238E27FC236}">
                <a16:creationId xmlns:a16="http://schemas.microsoft.com/office/drawing/2014/main" id="{39F57F86-52D3-4124-8981-3DFDF40732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4090736"/>
            <a:ext cx="4144071" cy="2767264"/>
          </a:xfrm>
          <a:prstGeom prst="rect">
            <a:avLst/>
          </a:prstGeom>
        </p:spPr>
      </p:pic>
      <p:pic>
        <p:nvPicPr>
          <p:cNvPr id="13" name="Picture 12">
            <a:extLst>
              <a:ext uri="{FF2B5EF4-FFF2-40B4-BE49-F238E27FC236}">
                <a16:creationId xmlns:a16="http://schemas.microsoft.com/office/drawing/2014/main" id="{A0BCD678-DAEB-441B-8CC9-D5F79D7C4F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4072" y="4065859"/>
            <a:ext cx="3769728" cy="2806783"/>
          </a:xfrm>
          <a:prstGeom prst="rect">
            <a:avLst/>
          </a:prstGeom>
        </p:spPr>
      </p:pic>
      <p:pic>
        <p:nvPicPr>
          <p:cNvPr id="15" name="Picture 14">
            <a:extLst>
              <a:ext uri="{FF2B5EF4-FFF2-40B4-BE49-F238E27FC236}">
                <a16:creationId xmlns:a16="http://schemas.microsoft.com/office/drawing/2014/main" id="{4335D523-A624-4FEE-8EBA-ADE5BE367C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13800" y="4051217"/>
            <a:ext cx="4278197" cy="2806783"/>
          </a:xfrm>
          <a:prstGeom prst="rect">
            <a:avLst/>
          </a:prstGeom>
        </p:spPr>
      </p:pic>
    </p:spTree>
    <p:extLst>
      <p:ext uri="{BB962C8B-B14F-4D97-AF65-F5344CB8AC3E}">
        <p14:creationId xmlns:p14="http://schemas.microsoft.com/office/powerpoint/2010/main" val="100145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B4C2-4AEE-4611-A6C9-709CE387B0DD}"/>
              </a:ext>
            </a:extLst>
          </p:cNvPr>
          <p:cNvSpPr>
            <a:spLocks noGrp="1"/>
          </p:cNvSpPr>
          <p:nvPr>
            <p:ph type="title"/>
          </p:nvPr>
        </p:nvSpPr>
        <p:spPr>
          <a:xfrm>
            <a:off x="0" y="18255"/>
            <a:ext cx="3545305" cy="1325563"/>
          </a:xfrm>
        </p:spPr>
        <p:txBody>
          <a:bodyPr/>
          <a:lstStyle/>
          <a:p>
            <a:r>
              <a:rPr lang="en-IN" b="1" u="sng" dirty="0">
                <a:solidFill>
                  <a:srgbClr val="FFFF00"/>
                </a:solidFill>
                <a:latin typeface="Times New Roman" panose="02020603050405020304" pitchFamily="18" charset="0"/>
                <a:cs typeface="Times New Roman" panose="02020603050405020304" pitchFamily="18" charset="0"/>
              </a:rPr>
              <a:t>Methodology:</a:t>
            </a:r>
            <a:endParaRPr lang="en-IN" dirty="0"/>
          </a:p>
        </p:txBody>
      </p:sp>
      <p:sp>
        <p:nvSpPr>
          <p:cNvPr id="3" name="Content Placeholder 2">
            <a:extLst>
              <a:ext uri="{FF2B5EF4-FFF2-40B4-BE49-F238E27FC236}">
                <a16:creationId xmlns:a16="http://schemas.microsoft.com/office/drawing/2014/main" id="{2023A1B7-A590-41A6-B6F6-7B55EE369D2E}"/>
              </a:ext>
            </a:extLst>
          </p:cNvPr>
          <p:cNvSpPr>
            <a:spLocks noGrp="1"/>
          </p:cNvSpPr>
          <p:nvPr>
            <p:ph idx="1"/>
          </p:nvPr>
        </p:nvSpPr>
        <p:spPr>
          <a:xfrm>
            <a:off x="0" y="1362073"/>
            <a:ext cx="12192000" cy="5495927"/>
          </a:xfrm>
        </p:spPr>
        <p:txBody>
          <a:bodyPr/>
          <a:lstStyle/>
          <a:p>
            <a:endParaRPr lang="en-IN" dirty="0">
              <a:solidFill>
                <a:schemeClr val="bg1"/>
              </a:solidFill>
            </a:endParaRPr>
          </a:p>
          <a:p>
            <a:endParaRPr lang="en-IN" dirty="0">
              <a:solidFill>
                <a:schemeClr val="bg1"/>
              </a:solidFill>
            </a:endParaRPr>
          </a:p>
          <a:p>
            <a:endParaRPr lang="en-IN" dirty="0">
              <a:solidFill>
                <a:schemeClr val="bg1"/>
              </a:solidFill>
            </a:endParaRPr>
          </a:p>
          <a:p>
            <a:pPr marL="0" indent="0">
              <a:buNone/>
            </a:pPr>
            <a:endParaRPr lang="en-IN" dirty="0">
              <a:solidFill>
                <a:schemeClr val="bg1"/>
              </a:solidFill>
            </a:endParaRPr>
          </a:p>
          <a:p>
            <a:pPr marL="0" indent="0">
              <a:buNone/>
            </a:pPr>
            <a:endParaRPr lang="en-IN" dirty="0">
              <a:solidFill>
                <a:schemeClr val="bg1"/>
              </a:solidFill>
            </a:endParaRPr>
          </a:p>
          <a:p>
            <a:r>
              <a:rPr lang="en-IN" dirty="0">
                <a:solidFill>
                  <a:schemeClr val="bg1"/>
                </a:solidFill>
                <a:latin typeface="Times New Roman" panose="02020603050405020304" pitchFamily="18" charset="0"/>
                <a:cs typeface="Times New Roman" panose="02020603050405020304" pitchFamily="18" charset="0"/>
              </a:rPr>
              <a:t>Label Encoding to convert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categorical variable to numerical form.</a:t>
            </a:r>
          </a:p>
          <a:p>
            <a:pPr lvl="1"/>
            <a:r>
              <a:rPr lang="en-IN" dirty="0">
                <a:solidFill>
                  <a:schemeClr val="bg1"/>
                </a:solidFill>
                <a:latin typeface="Times New Roman" panose="02020603050405020304" pitchFamily="18" charset="0"/>
                <a:cs typeface="Times New Roman" panose="02020603050405020304" pitchFamily="18" charset="0"/>
              </a:rPr>
              <a:t>Sex, BP, Cholesterol, </a:t>
            </a:r>
            <a:r>
              <a:rPr lang="en-IN" dirty="0" err="1">
                <a:solidFill>
                  <a:schemeClr val="bg1"/>
                </a:solidFill>
                <a:latin typeface="Times New Roman" panose="02020603050405020304" pitchFamily="18" charset="0"/>
                <a:cs typeface="Times New Roman" panose="02020603050405020304" pitchFamily="18" charset="0"/>
              </a:rPr>
              <a:t>Na_to_K</a:t>
            </a:r>
            <a:r>
              <a:rPr lang="en-IN" dirty="0">
                <a:solidFill>
                  <a:schemeClr val="bg1"/>
                </a:solidFill>
                <a:latin typeface="Times New Roman" panose="02020603050405020304" pitchFamily="18" charset="0"/>
                <a:cs typeface="Times New Roman" panose="02020603050405020304" pitchFamily="18" charset="0"/>
              </a:rPr>
              <a:t>, Drug.</a:t>
            </a:r>
          </a:p>
          <a:p>
            <a:r>
              <a:rPr lang="en-IN" dirty="0">
                <a:solidFill>
                  <a:schemeClr val="bg1"/>
                </a:solidFill>
                <a:latin typeface="Times New Roman" panose="02020603050405020304" pitchFamily="18" charset="0"/>
                <a:cs typeface="Times New Roman" panose="02020603050405020304" pitchFamily="18" charset="0"/>
              </a:rPr>
              <a:t>Data splitting</a:t>
            </a:r>
          </a:p>
          <a:p>
            <a:pPr lvl="1"/>
            <a:r>
              <a:rPr lang="en-IN" dirty="0">
                <a:solidFill>
                  <a:schemeClr val="bg1"/>
                </a:solidFill>
                <a:latin typeface="Times New Roman" panose="02020603050405020304" pitchFamily="18" charset="0"/>
                <a:cs typeface="Times New Roman" panose="02020603050405020304" pitchFamily="18" charset="0"/>
              </a:rPr>
              <a:t>80% data for training and 20%  data for testing.</a:t>
            </a:r>
          </a:p>
          <a:p>
            <a:r>
              <a:rPr lang="en-IN" dirty="0">
                <a:solidFill>
                  <a:schemeClr val="bg1"/>
                </a:solidFill>
                <a:latin typeface="Times New Roman" panose="02020603050405020304" pitchFamily="18" charset="0"/>
                <a:cs typeface="Times New Roman" panose="02020603050405020304" pitchFamily="18" charset="0"/>
              </a:rPr>
              <a:t>Model Selection</a:t>
            </a:r>
          </a:p>
          <a:p>
            <a:pPr lvl="1"/>
            <a:r>
              <a:rPr lang="en-IN" dirty="0">
                <a:solidFill>
                  <a:schemeClr val="bg1"/>
                </a:solidFill>
                <a:latin typeface="Times New Roman" panose="02020603050405020304" pitchFamily="18" charset="0"/>
                <a:cs typeface="Times New Roman" panose="02020603050405020304" pitchFamily="18" charset="0"/>
              </a:rPr>
              <a:t>KNN, Logistic Regression, Naive Bayes, Random Forest</a:t>
            </a:r>
          </a:p>
        </p:txBody>
      </p:sp>
      <p:pic>
        <p:nvPicPr>
          <p:cNvPr id="1026" name="Picture 2" descr="download (9)">
            <a:extLst>
              <a:ext uri="{FF2B5EF4-FFF2-40B4-BE49-F238E27FC236}">
                <a16:creationId xmlns:a16="http://schemas.microsoft.com/office/drawing/2014/main" id="{372A0832-5728-4851-98F0-4931A720F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43817"/>
            <a:ext cx="3801978" cy="252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download (10)">
            <a:extLst>
              <a:ext uri="{FF2B5EF4-FFF2-40B4-BE49-F238E27FC236}">
                <a16:creationId xmlns:a16="http://schemas.microsoft.com/office/drawing/2014/main" id="{CB50DB1A-FA5C-418D-ADC0-6E490818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1979" y="1362073"/>
            <a:ext cx="3545305" cy="252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5930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F8753-D1BC-4776-850C-E7468A20D7D5}"/>
              </a:ext>
            </a:extLst>
          </p:cNvPr>
          <p:cNvSpPr>
            <a:spLocks noGrp="1"/>
          </p:cNvSpPr>
          <p:nvPr>
            <p:ph type="title"/>
          </p:nvPr>
        </p:nvSpPr>
        <p:spPr>
          <a:xfrm>
            <a:off x="0" y="18255"/>
            <a:ext cx="3593432" cy="1325563"/>
          </a:xfrm>
        </p:spPr>
        <p:txBody>
          <a:bodyPr/>
          <a:lstStyle/>
          <a:p>
            <a:r>
              <a:rPr lang="en-IN" b="1" u="sng" dirty="0">
                <a:solidFill>
                  <a:srgbClr val="FFFF00"/>
                </a:solidFill>
                <a:latin typeface="Times New Roman" panose="02020603050405020304" pitchFamily="18" charset="0"/>
                <a:cs typeface="Times New Roman" panose="02020603050405020304" pitchFamily="18" charset="0"/>
              </a:rPr>
              <a:t>Methodology:</a:t>
            </a:r>
            <a:endParaRPr lang="en-IN" dirty="0"/>
          </a:p>
        </p:txBody>
      </p:sp>
      <p:sp>
        <p:nvSpPr>
          <p:cNvPr id="3" name="Content Placeholder 2">
            <a:extLst>
              <a:ext uri="{FF2B5EF4-FFF2-40B4-BE49-F238E27FC236}">
                <a16:creationId xmlns:a16="http://schemas.microsoft.com/office/drawing/2014/main" id="{99683B18-6836-4DE5-9FFC-22D57104EE4E}"/>
              </a:ext>
            </a:extLst>
          </p:cNvPr>
          <p:cNvSpPr>
            <a:spLocks noGrp="1"/>
          </p:cNvSpPr>
          <p:nvPr>
            <p:ph idx="1"/>
          </p:nvPr>
        </p:nvSpPr>
        <p:spPr>
          <a:xfrm>
            <a:off x="-1" y="1253331"/>
            <a:ext cx="12192001" cy="5586414"/>
          </a:xfrm>
        </p:spPr>
        <p:txBody>
          <a:bodyPr/>
          <a:lstStyle/>
          <a:p>
            <a:r>
              <a:rPr lang="en-IN" dirty="0">
                <a:solidFill>
                  <a:schemeClr val="bg1"/>
                </a:solidFill>
                <a:latin typeface="Times New Roman" panose="02020603050405020304" pitchFamily="18" charset="0"/>
                <a:cs typeface="Times New Roman" panose="02020603050405020304" pitchFamily="18" charset="0"/>
              </a:rPr>
              <a:t>Model Evaluation</a:t>
            </a:r>
          </a:p>
          <a:p>
            <a:pPr lvl="1"/>
            <a:r>
              <a:rPr lang="en-IN" dirty="0">
                <a:solidFill>
                  <a:schemeClr val="bg1"/>
                </a:solidFill>
                <a:latin typeface="Times New Roman" panose="02020603050405020304" pitchFamily="18" charset="0"/>
                <a:cs typeface="Times New Roman" panose="02020603050405020304" pitchFamily="18" charset="0"/>
              </a:rPr>
              <a:t>Without </a:t>
            </a:r>
            <a:r>
              <a:rPr lang="en-IN" dirty="0" err="1">
                <a:solidFill>
                  <a:schemeClr val="bg1"/>
                </a:solidFill>
                <a:latin typeface="Times New Roman" panose="02020603050405020304" pitchFamily="18" charset="0"/>
                <a:cs typeface="Times New Roman" panose="02020603050405020304" pitchFamily="18" charset="0"/>
              </a:rPr>
              <a:t>GridSearchCV</a:t>
            </a:r>
            <a:endParaRPr lang="en-IN" dirty="0">
              <a:solidFill>
                <a:schemeClr val="bg1"/>
              </a:solidFill>
              <a:latin typeface="Times New Roman" panose="02020603050405020304" pitchFamily="18" charset="0"/>
              <a:cs typeface="Times New Roman" panose="02020603050405020304" pitchFamily="18" charset="0"/>
            </a:endParaRPr>
          </a:p>
          <a:p>
            <a:pPr lvl="1"/>
            <a:r>
              <a:rPr lang="en-IN" dirty="0">
                <a:solidFill>
                  <a:schemeClr val="bg1"/>
                </a:solidFill>
                <a:latin typeface="Times New Roman" panose="02020603050405020304" pitchFamily="18" charset="0"/>
                <a:cs typeface="Times New Roman" panose="02020603050405020304" pitchFamily="18" charset="0"/>
              </a:rPr>
              <a:t>With </a:t>
            </a:r>
            <a:r>
              <a:rPr lang="en-IN" dirty="0" err="1">
                <a:solidFill>
                  <a:schemeClr val="bg1"/>
                </a:solidFill>
                <a:latin typeface="Times New Roman" panose="02020603050405020304" pitchFamily="18" charset="0"/>
                <a:cs typeface="Times New Roman" panose="02020603050405020304" pitchFamily="18" charset="0"/>
              </a:rPr>
              <a:t>GridSearchCV</a:t>
            </a:r>
            <a:r>
              <a:rPr lang="en-IN" dirty="0">
                <a:solidFill>
                  <a:schemeClr val="bg1"/>
                </a:solidFill>
                <a:latin typeface="Times New Roman" panose="02020603050405020304" pitchFamily="18" charset="0"/>
                <a:cs typeface="Times New Roman" panose="02020603050405020304" pitchFamily="18" charset="0"/>
              </a:rPr>
              <a:t>: Hyperparameter </a:t>
            </a:r>
            <a:r>
              <a:rPr lang="en-IN" dirty="0">
                <a:latin typeface="Times New Roman" panose="02020603050405020304" pitchFamily="18" charset="0"/>
                <a:cs typeface="Times New Roman" panose="02020603050405020304" pitchFamily="18" charset="0"/>
              </a:rPr>
              <a:t>tuning with 5 fold cross validation to increase</a:t>
            </a:r>
            <a:r>
              <a:rPr lang="en-IN" dirty="0">
                <a:solidFill>
                  <a:schemeClr val="bg1"/>
                </a:solidFill>
                <a:latin typeface="Times New Roman" panose="02020603050405020304" pitchFamily="18" charset="0"/>
                <a:cs typeface="Times New Roman" panose="02020603050405020304" pitchFamily="18" charset="0"/>
              </a:rPr>
              <a:t> performance of the model.</a:t>
            </a:r>
          </a:p>
          <a:p>
            <a:pPr lvl="1"/>
            <a:endParaRPr lang="en-IN" dirty="0">
              <a:solidFill>
                <a:schemeClr val="bg1"/>
              </a:solidFill>
              <a:latin typeface="Times New Roman" panose="02020603050405020304" pitchFamily="18" charset="0"/>
              <a:cs typeface="Times New Roman" panose="02020603050405020304" pitchFamily="18" charset="0"/>
            </a:endParaRPr>
          </a:p>
          <a:p>
            <a:pPr marL="0" indent="0">
              <a:buNone/>
            </a:pPr>
            <a:endParaRPr lang="en-IN" dirty="0">
              <a:solidFill>
                <a:schemeClr val="bg1"/>
              </a:solidFill>
              <a:latin typeface="Times New Roman" panose="02020603050405020304" pitchFamily="18" charset="0"/>
              <a:cs typeface="Times New Roman" panose="02020603050405020304" pitchFamily="18" charset="0"/>
            </a:endParaRPr>
          </a:p>
          <a:p>
            <a:pPr marL="457200" lvl="1" indent="0">
              <a:buNone/>
            </a:pPr>
            <a:endParaRPr lang="en-IN" dirty="0">
              <a:solidFill>
                <a:schemeClr val="bg1"/>
              </a:solidFill>
              <a:latin typeface="Times New Roman" panose="02020603050405020304" pitchFamily="18" charset="0"/>
              <a:cs typeface="Times New Roman" panose="02020603050405020304" pitchFamily="18" charset="0"/>
            </a:endParaRPr>
          </a:p>
          <a:p>
            <a:pPr marL="457200" lvl="1" indent="0">
              <a:buNone/>
            </a:pPr>
            <a:endParaRPr lang="en-IN" dirty="0">
              <a:solidFill>
                <a:schemeClr val="bg1"/>
              </a:solidFill>
              <a:latin typeface="Times New Roman" panose="02020603050405020304" pitchFamily="18" charset="0"/>
              <a:cs typeface="Times New Roman" panose="02020603050405020304" pitchFamily="18" charset="0"/>
            </a:endParaRPr>
          </a:p>
          <a:p>
            <a:pPr marL="457200" lvl="1" indent="0">
              <a:buNone/>
            </a:pPr>
            <a:endParaRPr lang="en-IN" dirty="0">
              <a:solidFill>
                <a:schemeClr val="bg1"/>
              </a:solidFill>
              <a:latin typeface="Times New Roman" panose="02020603050405020304" pitchFamily="18" charset="0"/>
              <a:cs typeface="Times New Roman" panose="02020603050405020304" pitchFamily="18" charset="0"/>
            </a:endParaRPr>
          </a:p>
          <a:p>
            <a:pPr marL="457200" lvl="1" indent="0">
              <a:buNone/>
            </a:pPr>
            <a:endParaRPr lang="en-IN" dirty="0">
              <a:solidFill>
                <a:schemeClr val="bg1"/>
              </a:solidFill>
              <a:latin typeface="Times New Roman" panose="02020603050405020304" pitchFamily="18" charset="0"/>
              <a:cs typeface="Times New Roman" panose="02020603050405020304" pitchFamily="18" charset="0"/>
            </a:endParaRPr>
          </a:p>
          <a:p>
            <a:pPr marL="457200" lvl="1" indent="0">
              <a:buNone/>
            </a:pPr>
            <a:endParaRPr lang="en-IN" dirty="0">
              <a:solidFill>
                <a:schemeClr val="bg1"/>
              </a:solidFill>
              <a:latin typeface="Times New Roman" panose="02020603050405020304" pitchFamily="18" charset="0"/>
              <a:cs typeface="Times New Roman" panose="02020603050405020304" pitchFamily="18" charset="0"/>
            </a:endParaRPr>
          </a:p>
          <a:p>
            <a:pPr marL="228600" lvl="1">
              <a:spcBef>
                <a:spcPts val="1000"/>
              </a:spcBef>
            </a:pPr>
            <a:r>
              <a:rPr lang="en-US" dirty="0">
                <a:solidFill>
                  <a:schemeClr val="bg1"/>
                </a:solidFill>
                <a:latin typeface="Times New Roman" panose="02020603050405020304" pitchFamily="18" charset="0"/>
                <a:cs typeface="Times New Roman" panose="02020603050405020304" pitchFamily="18" charset="0"/>
              </a:rPr>
              <a:t>In training of Random Forest with grid it's score increases from 0.9875 to 0.99375</a:t>
            </a:r>
            <a:endParaRPr lang="en-IN" dirty="0">
              <a:solidFill>
                <a:schemeClr val="bg1"/>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AA2F8FD5-C010-4A13-AAF6-732DC32A153F}"/>
              </a:ext>
            </a:extLst>
          </p:cNvPr>
          <p:cNvGraphicFramePr>
            <a:graphicFrameLocks noGrp="1"/>
          </p:cNvGraphicFramePr>
          <p:nvPr>
            <p:extLst>
              <p:ext uri="{D42A27DB-BD31-4B8C-83A1-F6EECF244321}">
                <p14:modId xmlns:p14="http://schemas.microsoft.com/office/powerpoint/2010/main" val="706347239"/>
              </p:ext>
            </p:extLst>
          </p:nvPr>
        </p:nvGraphicFramePr>
        <p:xfrm>
          <a:off x="171449" y="3056414"/>
          <a:ext cx="5924550" cy="2548254"/>
        </p:xfrm>
        <a:graphic>
          <a:graphicData uri="http://schemas.openxmlformats.org/drawingml/2006/table">
            <a:tbl>
              <a:tblPr firstRow="1" firstCol="1" bandRow="1">
                <a:tableStyleId>{5C22544A-7EE6-4342-B048-85BDC9FD1C3A}</a:tableStyleId>
              </a:tblPr>
              <a:tblGrid>
                <a:gridCol w="1974850">
                  <a:extLst>
                    <a:ext uri="{9D8B030D-6E8A-4147-A177-3AD203B41FA5}">
                      <a16:colId xmlns:a16="http://schemas.microsoft.com/office/drawing/2014/main" val="3754599516"/>
                    </a:ext>
                  </a:extLst>
                </a:gridCol>
                <a:gridCol w="1974850">
                  <a:extLst>
                    <a:ext uri="{9D8B030D-6E8A-4147-A177-3AD203B41FA5}">
                      <a16:colId xmlns:a16="http://schemas.microsoft.com/office/drawing/2014/main" val="834780125"/>
                    </a:ext>
                  </a:extLst>
                </a:gridCol>
                <a:gridCol w="1974850">
                  <a:extLst>
                    <a:ext uri="{9D8B030D-6E8A-4147-A177-3AD203B41FA5}">
                      <a16:colId xmlns:a16="http://schemas.microsoft.com/office/drawing/2014/main" val="1850691724"/>
                    </a:ext>
                  </a:extLst>
                </a:gridCol>
              </a:tblGrid>
              <a:tr h="849418">
                <a:tc>
                  <a:txBody>
                    <a:bodyPr/>
                    <a:lstStyle/>
                    <a:p>
                      <a:pPr algn="ctr">
                        <a:spcAft>
                          <a:spcPts val="0"/>
                        </a:spcAft>
                        <a:tabLst>
                          <a:tab pos="444500" algn="l"/>
                          <a:tab pos="596900" algn="l"/>
                        </a:tabLst>
                      </a:pPr>
                      <a:r>
                        <a:rPr lang="en-US" sz="1400" u="sng">
                          <a:effectLst/>
                        </a:rPr>
                        <a:t>MODELS</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ctr">
                        <a:spcAft>
                          <a:spcPts val="0"/>
                        </a:spcAft>
                        <a:tabLst>
                          <a:tab pos="444500" algn="l"/>
                          <a:tab pos="596900" algn="l"/>
                        </a:tabLst>
                      </a:pPr>
                      <a:r>
                        <a:rPr lang="en-US" sz="1400" u="sng">
                          <a:effectLst/>
                        </a:rPr>
                        <a:t>Accuracy (without GridSearchCV)</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ctr">
                        <a:spcAft>
                          <a:spcPts val="0"/>
                        </a:spcAft>
                        <a:tabLst>
                          <a:tab pos="444500" algn="l"/>
                          <a:tab pos="596900" algn="l"/>
                        </a:tabLst>
                      </a:pPr>
                      <a:r>
                        <a:rPr lang="en-US" sz="1400" u="sng">
                          <a:effectLst/>
                        </a:rPr>
                        <a:t>Accuracy (with GridSearchCV)</a:t>
                      </a:r>
                      <a:endParaRPr lang="en-IN" sz="1000">
                        <a:effectLst/>
                        <a:latin typeface="Calibri Light" panose="020F0302020204030204" pitchFamily="34" charset="0"/>
                        <a:ea typeface="Symbol" panose="05050102010706020507" pitchFamily="18" charset="2"/>
                      </a:endParaRPr>
                    </a:p>
                  </a:txBody>
                  <a:tcPr marL="68580" marR="68580" marT="0" marB="0"/>
                </a:tc>
                <a:extLst>
                  <a:ext uri="{0D108BD9-81ED-4DB2-BD59-A6C34878D82A}">
                    <a16:rowId xmlns:a16="http://schemas.microsoft.com/office/drawing/2014/main" val="3289555601"/>
                  </a:ext>
                </a:extLst>
              </a:tr>
              <a:tr h="424709">
                <a:tc>
                  <a:txBody>
                    <a:bodyPr/>
                    <a:lstStyle/>
                    <a:p>
                      <a:pPr algn="ctr">
                        <a:spcAft>
                          <a:spcPts val="0"/>
                        </a:spcAft>
                        <a:tabLst>
                          <a:tab pos="444500" algn="l"/>
                          <a:tab pos="596900" algn="l"/>
                        </a:tabLst>
                      </a:pPr>
                      <a:r>
                        <a:rPr lang="en-US" sz="1400">
                          <a:effectLst/>
                        </a:rPr>
                        <a:t>K-Nearest Neighbors</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444500" algn="l"/>
                          <a:tab pos="596900" algn="l"/>
                        </a:tabLst>
                      </a:pPr>
                      <a:r>
                        <a:rPr lang="en-US" sz="1400">
                          <a:effectLst/>
                        </a:rPr>
                        <a:t>70%</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444500" algn="l"/>
                          <a:tab pos="596900" algn="l"/>
                        </a:tabLst>
                      </a:pPr>
                      <a:r>
                        <a:rPr lang="en-US" sz="1400">
                          <a:effectLst/>
                        </a:rPr>
                        <a:t>75%</a:t>
                      </a:r>
                      <a:endParaRPr lang="en-IN" sz="1000">
                        <a:effectLst/>
                        <a:latin typeface="Calibri Light" panose="020F0302020204030204" pitchFamily="34" charset="0"/>
                        <a:ea typeface="Symbol" panose="05050102010706020507" pitchFamily="18" charset="2"/>
                      </a:endParaRPr>
                    </a:p>
                  </a:txBody>
                  <a:tcPr marL="68580" marR="68580" marT="0" marB="0"/>
                </a:tc>
                <a:extLst>
                  <a:ext uri="{0D108BD9-81ED-4DB2-BD59-A6C34878D82A}">
                    <a16:rowId xmlns:a16="http://schemas.microsoft.com/office/drawing/2014/main" val="1270929684"/>
                  </a:ext>
                </a:extLst>
              </a:tr>
              <a:tr h="424709">
                <a:tc>
                  <a:txBody>
                    <a:bodyPr/>
                    <a:lstStyle/>
                    <a:p>
                      <a:pPr algn="ctr">
                        <a:spcAft>
                          <a:spcPts val="0"/>
                        </a:spcAft>
                        <a:tabLst>
                          <a:tab pos="444500" algn="l"/>
                          <a:tab pos="596900" algn="l"/>
                        </a:tabLst>
                      </a:pPr>
                      <a:r>
                        <a:rPr lang="en-US" sz="1400">
                          <a:effectLst/>
                        </a:rPr>
                        <a:t>Logistic Regression</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444500" algn="l"/>
                          <a:tab pos="596900" algn="l"/>
                        </a:tabLst>
                      </a:pPr>
                      <a:r>
                        <a:rPr lang="en-US" sz="1400">
                          <a:effectLst/>
                        </a:rPr>
                        <a:t>87.5%</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444500" algn="l"/>
                          <a:tab pos="596900" algn="l"/>
                        </a:tabLst>
                      </a:pPr>
                      <a:r>
                        <a:rPr lang="en-US" sz="1400">
                          <a:effectLst/>
                        </a:rPr>
                        <a:t>100%</a:t>
                      </a:r>
                      <a:endParaRPr lang="en-IN" sz="1000">
                        <a:effectLst/>
                        <a:latin typeface="Calibri Light" panose="020F0302020204030204" pitchFamily="34" charset="0"/>
                        <a:ea typeface="Symbol" panose="05050102010706020507" pitchFamily="18" charset="2"/>
                      </a:endParaRPr>
                    </a:p>
                  </a:txBody>
                  <a:tcPr marL="68580" marR="68580" marT="0" marB="0"/>
                </a:tc>
                <a:extLst>
                  <a:ext uri="{0D108BD9-81ED-4DB2-BD59-A6C34878D82A}">
                    <a16:rowId xmlns:a16="http://schemas.microsoft.com/office/drawing/2014/main" val="2533235356"/>
                  </a:ext>
                </a:extLst>
              </a:tr>
              <a:tr h="424709">
                <a:tc>
                  <a:txBody>
                    <a:bodyPr/>
                    <a:lstStyle/>
                    <a:p>
                      <a:pPr algn="ctr">
                        <a:spcAft>
                          <a:spcPts val="0"/>
                        </a:spcAft>
                        <a:tabLst>
                          <a:tab pos="444500" algn="l"/>
                          <a:tab pos="596900" algn="l"/>
                        </a:tabLst>
                      </a:pPr>
                      <a:r>
                        <a:rPr lang="en-US" sz="1400">
                          <a:effectLst/>
                        </a:rPr>
                        <a:t>Naive Bayes</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444500" algn="l"/>
                          <a:tab pos="596900" algn="l"/>
                        </a:tabLst>
                      </a:pPr>
                      <a:r>
                        <a:rPr lang="en-US" sz="1400" dirty="0">
                          <a:effectLst/>
                        </a:rPr>
                        <a:t>100%</a:t>
                      </a:r>
                      <a:endParaRPr lang="en-IN" sz="1000" dirty="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444500" algn="l"/>
                          <a:tab pos="596900" algn="l"/>
                        </a:tabLst>
                      </a:pPr>
                      <a:r>
                        <a:rPr lang="en-US" sz="1400">
                          <a:effectLst/>
                        </a:rPr>
                        <a:t>100%</a:t>
                      </a:r>
                      <a:endParaRPr lang="en-IN" sz="1000">
                        <a:effectLst/>
                        <a:latin typeface="Calibri Light" panose="020F0302020204030204" pitchFamily="34" charset="0"/>
                        <a:ea typeface="Symbol" panose="05050102010706020507" pitchFamily="18" charset="2"/>
                      </a:endParaRPr>
                    </a:p>
                  </a:txBody>
                  <a:tcPr marL="68580" marR="68580" marT="0" marB="0"/>
                </a:tc>
                <a:extLst>
                  <a:ext uri="{0D108BD9-81ED-4DB2-BD59-A6C34878D82A}">
                    <a16:rowId xmlns:a16="http://schemas.microsoft.com/office/drawing/2014/main" val="167791347"/>
                  </a:ext>
                </a:extLst>
              </a:tr>
              <a:tr h="424709">
                <a:tc>
                  <a:txBody>
                    <a:bodyPr/>
                    <a:lstStyle/>
                    <a:p>
                      <a:pPr algn="ctr">
                        <a:spcAft>
                          <a:spcPts val="0"/>
                        </a:spcAft>
                        <a:tabLst>
                          <a:tab pos="444500" algn="l"/>
                          <a:tab pos="596900" algn="l"/>
                        </a:tabLst>
                      </a:pPr>
                      <a:r>
                        <a:rPr lang="en-US" sz="1400" dirty="0">
                          <a:effectLst/>
                        </a:rPr>
                        <a:t>Random Forest</a:t>
                      </a:r>
                      <a:endParaRPr lang="en-IN" sz="1000" dirty="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444500" algn="l"/>
                          <a:tab pos="596900" algn="l"/>
                        </a:tabLst>
                      </a:pPr>
                      <a:r>
                        <a:rPr lang="en-US" sz="1400">
                          <a:effectLst/>
                        </a:rPr>
                        <a:t>97.5%</a:t>
                      </a:r>
                      <a:endParaRPr lang="en-IN" sz="1000">
                        <a:effectLst/>
                        <a:latin typeface="Calibri Light" panose="020F0302020204030204" pitchFamily="34" charset="0"/>
                        <a:ea typeface="Symbol" panose="05050102010706020507" pitchFamily="18" charset="2"/>
                      </a:endParaRPr>
                    </a:p>
                  </a:txBody>
                  <a:tcPr marL="68580" marR="68580" marT="0" marB="0"/>
                </a:tc>
                <a:tc>
                  <a:txBody>
                    <a:bodyPr/>
                    <a:lstStyle/>
                    <a:p>
                      <a:pPr algn="r">
                        <a:spcAft>
                          <a:spcPts val="0"/>
                        </a:spcAft>
                        <a:tabLst>
                          <a:tab pos="444500" algn="l"/>
                          <a:tab pos="596900" algn="l"/>
                        </a:tabLst>
                      </a:pPr>
                      <a:r>
                        <a:rPr lang="en-US" sz="1400" dirty="0">
                          <a:effectLst/>
                        </a:rPr>
                        <a:t>97.5%</a:t>
                      </a:r>
                      <a:endParaRPr lang="en-IN" sz="1000" dirty="0">
                        <a:effectLst/>
                        <a:latin typeface="Calibri Light" panose="020F0302020204030204" pitchFamily="34" charset="0"/>
                        <a:ea typeface="Symbol" panose="05050102010706020507" pitchFamily="18" charset="2"/>
                      </a:endParaRPr>
                    </a:p>
                  </a:txBody>
                  <a:tcPr marL="68580" marR="68580" marT="0" marB="0"/>
                </a:tc>
                <a:extLst>
                  <a:ext uri="{0D108BD9-81ED-4DB2-BD59-A6C34878D82A}">
                    <a16:rowId xmlns:a16="http://schemas.microsoft.com/office/drawing/2014/main" val="3436143112"/>
                  </a:ext>
                </a:extLst>
              </a:tr>
            </a:tbl>
          </a:graphicData>
        </a:graphic>
      </p:graphicFrame>
    </p:spTree>
    <p:extLst>
      <p:ext uri="{BB962C8B-B14F-4D97-AF65-F5344CB8AC3E}">
        <p14:creationId xmlns:p14="http://schemas.microsoft.com/office/powerpoint/2010/main" val="2625255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277</TotalTime>
  <Words>587</Words>
  <Application>Microsoft Office PowerPoint</Application>
  <PresentationFormat>Widescreen</PresentationFormat>
  <Paragraphs>198</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 Rounded MT Bold</vt:lpstr>
      <vt:lpstr>Calibri</vt:lpstr>
      <vt:lpstr>Calibri Light</vt:lpstr>
      <vt:lpstr>Symbol</vt:lpstr>
      <vt:lpstr>Times New Roman</vt:lpstr>
      <vt:lpstr>Office Theme</vt:lpstr>
      <vt:lpstr>DRUG CLASSIFICATION MODEL</vt:lpstr>
      <vt:lpstr>Content:</vt:lpstr>
      <vt:lpstr>Introduction:</vt:lpstr>
      <vt:lpstr>Objective:</vt:lpstr>
      <vt:lpstr>Methodology:</vt:lpstr>
      <vt:lpstr>Methodology:</vt:lpstr>
      <vt:lpstr>Methodology:</vt:lpstr>
      <vt:lpstr>Methodology:</vt:lpstr>
      <vt:lpstr>Methodology:</vt:lpstr>
      <vt:lpstr>Result:</vt:lpstr>
      <vt:lpstr>Result:</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DRUG CLASSIFICATION MODEL</dc:title>
  <dc:creator>Anmol Kumar Singh</dc:creator>
  <cp:lastModifiedBy>Anmol Kumar Singh</cp:lastModifiedBy>
  <cp:revision>25</cp:revision>
  <dcterms:created xsi:type="dcterms:W3CDTF">2024-04-10T12:01:23Z</dcterms:created>
  <dcterms:modified xsi:type="dcterms:W3CDTF">2024-04-10T16:39:03Z</dcterms:modified>
</cp:coreProperties>
</file>